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73" r:id="rId9"/>
    <p:sldId id="274" r:id="rId10"/>
    <p:sldId id="263" r:id="rId11"/>
    <p:sldId id="265" r:id="rId12"/>
    <p:sldId id="264" r:id="rId13"/>
    <p:sldId id="276" r:id="rId14"/>
    <p:sldId id="266" r:id="rId15"/>
    <p:sldId id="267" r:id="rId16"/>
    <p:sldId id="268" r:id="rId17"/>
    <p:sldId id="269" r:id="rId18"/>
    <p:sldId id="270" r:id="rId19"/>
    <p:sldId id="271"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1086661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844E3F2-5233-41E6-A418-FC287412492E}" type="datetimeFigureOut">
              <a:rPr lang="en-IN" smtClean="0"/>
              <a:t>13-12-2024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2639032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31745646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543878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1948635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9191603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28506402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39333688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653304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1317031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2642257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844E3F2-5233-41E6-A418-FC287412492E}" type="datetimeFigureOut">
              <a:rPr lang="en-IN" smtClean="0"/>
              <a:t>13-12-2024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2776829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844E3F2-5233-41E6-A418-FC287412492E}" type="datetimeFigureOut">
              <a:rPr lang="en-IN" smtClean="0"/>
              <a:t>13-12-2024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3809322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3676982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3354433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9844E3F2-5233-41E6-A418-FC287412492E}" type="datetimeFigureOut">
              <a:rPr lang="en-IN" smtClean="0"/>
              <a:t>13-12-2024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2099999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844E3F2-5233-41E6-A418-FC287412492E}" type="datetimeFigureOut">
              <a:rPr lang="en-IN" smtClean="0"/>
              <a:t>13-12-2024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215298-B890-440C-A13A-15FB726FDC59}" type="slidenum">
              <a:rPr lang="en-IN" smtClean="0"/>
              <a:t>‹#›</a:t>
            </a:fld>
            <a:endParaRPr lang="en-IN"/>
          </a:p>
        </p:txBody>
      </p:sp>
    </p:spTree>
    <p:extLst>
      <p:ext uri="{BB962C8B-B14F-4D97-AF65-F5344CB8AC3E}">
        <p14:creationId xmlns:p14="http://schemas.microsoft.com/office/powerpoint/2010/main" val="1221956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844E3F2-5233-41E6-A418-FC287412492E}" type="datetimeFigureOut">
              <a:rPr lang="en-IN" smtClean="0"/>
              <a:t>13-12-2024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3215298-B890-440C-A13A-15FB726FDC59}" type="slidenum">
              <a:rPr lang="en-IN" smtClean="0"/>
              <a:t>‹#›</a:t>
            </a:fld>
            <a:endParaRPr lang="en-IN"/>
          </a:p>
        </p:txBody>
      </p:sp>
    </p:spTree>
    <p:extLst>
      <p:ext uri="{BB962C8B-B14F-4D97-AF65-F5344CB8AC3E}">
        <p14:creationId xmlns:p14="http://schemas.microsoft.com/office/powerpoint/2010/main" val="389849450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kg.jenkins.io/redhat-stable/jenkins.io-2023.key" TargetMode="External"/><Relationship Id="rId2" Type="http://schemas.openxmlformats.org/officeDocument/2006/relationships/hyperlink" Target="https://pkg.jenkins.io/redhat-stable/jenkins.rep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29559"/>
            <a:ext cx="9144000" cy="1234911"/>
          </a:xfrm>
        </p:spPr>
        <p:txBody>
          <a:bodyPr>
            <a:normAutofit/>
          </a:bodyPr>
          <a:lstStyle/>
          <a:p>
            <a:r>
              <a:rPr lang="en-US" sz="4400" b="1" u="sng" dirty="0" smtClean="0">
                <a:latin typeface="Times New Roman" panose="02020603050405020304" pitchFamily="18" charset="0"/>
                <a:cs typeface="Times New Roman" panose="02020603050405020304" pitchFamily="18" charset="0"/>
              </a:rPr>
              <a:t>CI/CD PIPELINE WITH JENKINS</a:t>
            </a:r>
            <a:endParaRPr lang="en-IN" sz="4400" b="1" u="sng"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524000" y="2318994"/>
            <a:ext cx="9144000" cy="4383464"/>
          </a:xfrm>
        </p:spPr>
        <p:txBody>
          <a:bodyPr/>
          <a:lstStyle/>
          <a:p>
            <a:pPr marL="342900" indent="-342900" algn="l">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 CI/CD pipeline refers to a set of automated processes used to build, test, and deploy software applications in an efficient and consistent manner.</a:t>
            </a:r>
          </a:p>
          <a:p>
            <a:pPr marL="342900" indent="-342900" algn="l">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CI/CD stands for Continuous Integration and Continuous Deployment/Delivery.</a:t>
            </a: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continuous integration/continuous delivery (CI/CD) pipeline is an automated DevOps workflow that streamlines the software delivery process. </a:t>
            </a:r>
            <a:endParaRPr lang="en-US" dirty="0" smtClean="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CI/CD helps organizations avoid bugs and code failures while maintaining a continuous cycle of software development and updates.</a:t>
            </a:r>
            <a:endParaRPr lang="en-US" dirty="0" smtClean="0">
              <a:latin typeface="Times New Roman" panose="02020603050405020304" pitchFamily="18" charset="0"/>
              <a:cs typeface="Times New Roman" panose="02020603050405020304" pitchFamily="18" charset="0"/>
            </a:endParaRPr>
          </a:p>
          <a:p>
            <a:pPr algn="l"/>
            <a:endParaRPr lang="en-IN" b="1"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2777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6181"/>
            <a:ext cx="10515600" cy="5620782"/>
          </a:xfrm>
        </p:spPr>
        <p:txBody>
          <a:bodyPr>
            <a:normAutofit/>
          </a:bodyPr>
          <a:lstStyle/>
          <a:p>
            <a:r>
              <a:rPr lang="en-US" sz="2400" dirty="0">
                <a:latin typeface="Times New Roman" panose="02020603050405020304" pitchFamily="18" charset="0"/>
                <a:cs typeface="Times New Roman" panose="02020603050405020304" pitchFamily="18" charset="0"/>
              </a:rPr>
              <a:t>Then Jenkins dashboard will be opened and open the manage Jenkins and install the necessary </a:t>
            </a:r>
            <a:r>
              <a:rPr lang="en-US" sz="2400" dirty="0" smtClean="0">
                <a:latin typeface="Times New Roman" panose="02020603050405020304" pitchFamily="18" charset="0"/>
                <a:cs typeface="Times New Roman" panose="02020603050405020304" pitchFamily="18" charset="0"/>
              </a:rPr>
              <a:t>plug-ins </a:t>
            </a:r>
            <a:r>
              <a:rPr lang="en-US" sz="2400" dirty="0">
                <a:latin typeface="Times New Roman" panose="02020603050405020304" pitchFamily="18" charset="0"/>
                <a:cs typeface="Times New Roman" panose="02020603050405020304" pitchFamily="18" charset="0"/>
              </a:rPr>
              <a:t>in </a:t>
            </a:r>
            <a:r>
              <a:rPr lang="en-US" sz="2400" dirty="0" smtClean="0">
                <a:latin typeface="Times New Roman" panose="02020603050405020304" pitchFamily="18" charset="0"/>
                <a:cs typeface="Times New Roman" panose="02020603050405020304" pitchFamily="18" charset="0"/>
              </a:rPr>
              <a:t>it</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 Pipeline Stage view</a:t>
            </a:r>
          </a:p>
          <a:p>
            <a:pPr>
              <a:buFont typeface="Wingdings" panose="05000000000000000000" pitchFamily="2" charset="2"/>
              <a:buChar char="Ø"/>
            </a:pPr>
            <a:r>
              <a:rPr lang="en-US" sz="2400" dirty="0" err="1" smtClean="0">
                <a:latin typeface="Times New Roman" panose="02020603050405020304" pitchFamily="18" charset="0"/>
                <a:cs typeface="Times New Roman" panose="02020603050405020304" pitchFamily="18" charset="0"/>
              </a:rPr>
              <a:t>SonarQube</a:t>
            </a:r>
            <a:endParaRPr lang="en-US"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Docker</a:t>
            </a:r>
          </a:p>
          <a:p>
            <a:pPr>
              <a:buFont typeface="Wingdings" panose="05000000000000000000" pitchFamily="2" charset="2"/>
              <a:buChar char="Ø"/>
            </a:pPr>
            <a:r>
              <a:rPr lang="en-US" sz="2400" dirty="0" err="1" smtClean="0">
                <a:latin typeface="Times New Roman" panose="02020603050405020304" pitchFamily="18" charset="0"/>
                <a:cs typeface="Times New Roman" panose="02020603050405020304" pitchFamily="18" charset="0"/>
              </a:rPr>
              <a:t>Gradle</a:t>
            </a:r>
            <a:r>
              <a:rPr lang="en-US" sz="2400" dirty="0" smtClean="0">
                <a:latin typeface="Times New Roman" panose="02020603050405020304" pitchFamily="18" charset="0"/>
                <a:cs typeface="Times New Roman" panose="02020603050405020304" pitchFamily="18" charset="0"/>
              </a:rPr>
              <a:t> Plugin</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Java</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OWASP Dependency check-plugin</a:t>
            </a:r>
          </a:p>
          <a:p>
            <a:pPr marL="0" indent="0">
              <a:buNone/>
            </a:pPr>
            <a:r>
              <a:rPr lang="en-US" sz="2400" dirty="0" smtClean="0">
                <a:latin typeface="Times New Roman" panose="02020603050405020304" pitchFamily="18" charset="0"/>
                <a:cs typeface="Times New Roman" panose="02020603050405020304" pitchFamily="18" charset="0"/>
              </a:rPr>
              <a:t>These plugins are used to deploy the application with required requirements</a:t>
            </a:r>
          </a:p>
          <a:p>
            <a:pPr marL="0" indent="0">
              <a:buNone/>
            </a:pPr>
            <a:r>
              <a:rPr lang="en-US" sz="2400" dirty="0" smtClean="0">
                <a:latin typeface="Times New Roman" panose="02020603050405020304" pitchFamily="18" charset="0"/>
                <a:cs typeface="Times New Roman" panose="02020603050405020304" pitchFamily="18" charset="0"/>
              </a:rPr>
              <a:t>Now add the required Tools in </a:t>
            </a:r>
            <a:r>
              <a:rPr lang="en-US" sz="2400" dirty="0" err="1" smtClean="0">
                <a:latin typeface="Times New Roman" panose="02020603050405020304" pitchFamily="18" charset="0"/>
                <a:cs typeface="Times New Roman" panose="02020603050405020304" pitchFamily="18" charset="0"/>
              </a:rPr>
              <a:t>init</a:t>
            </a:r>
            <a:endParaRPr lang="en-US" sz="2400" dirty="0" smtClean="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2080067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24206"/>
            <a:ext cx="10515600" cy="6306532"/>
          </a:xfrm>
        </p:spPr>
        <p:txBody>
          <a:bodyPr>
            <a:normAutofit/>
          </a:bodyPr>
          <a:lstStyle/>
          <a:p>
            <a:r>
              <a:rPr lang="en-US" sz="2400" dirty="0">
                <a:latin typeface="Times New Roman" panose="02020603050405020304" pitchFamily="18" charset="0"/>
                <a:cs typeface="Times New Roman" panose="02020603050405020304" pitchFamily="18" charset="0"/>
              </a:rPr>
              <a:t>Now add the required Tools in </a:t>
            </a:r>
            <a:r>
              <a:rPr lang="en-US" sz="2400" dirty="0" err="1" smtClean="0">
                <a:latin typeface="Times New Roman" panose="02020603050405020304" pitchFamily="18" charset="0"/>
                <a:cs typeface="Times New Roman" panose="02020603050405020304" pitchFamily="18" charset="0"/>
              </a:rPr>
              <a:t>init</a:t>
            </a:r>
            <a:endParaRPr lang="en-US" sz="2400" dirty="0" smtClean="0">
              <a:latin typeface="Times New Roman" panose="02020603050405020304" pitchFamily="18" charset="0"/>
              <a:cs typeface="Times New Roman" panose="02020603050405020304" pitchFamily="18" charset="0"/>
            </a:endParaRPr>
          </a:p>
          <a:p>
            <a:pPr marL="0" indent="0">
              <a:buNone/>
            </a:pPr>
            <a:r>
              <a:rPr lang="en-US" sz="2400" dirty="0" smtClean="0">
                <a:latin typeface="Times New Roman" panose="02020603050405020304" pitchFamily="18" charset="0"/>
                <a:cs typeface="Times New Roman" panose="02020603050405020304" pitchFamily="18" charset="0"/>
              </a:rPr>
              <a:t>Add </a:t>
            </a:r>
            <a:r>
              <a:rPr lang="en-US" sz="2400" dirty="0" err="1" smtClean="0">
                <a:latin typeface="Times New Roman" panose="02020603050405020304" pitchFamily="18" charset="0"/>
                <a:cs typeface="Times New Roman" panose="02020603050405020304" pitchFamily="18" charset="0"/>
              </a:rPr>
              <a:t>Gradle</a:t>
            </a:r>
            <a:r>
              <a:rPr lang="en-US" sz="2400" dirty="0" smtClean="0">
                <a:latin typeface="Times New Roman" panose="02020603050405020304" pitchFamily="18" charset="0"/>
                <a:cs typeface="Times New Roman" panose="02020603050405020304" pitchFamily="18" charset="0"/>
              </a:rPr>
              <a:t> installation </a:t>
            </a:r>
          </a:p>
          <a:p>
            <a:pPr marL="0" indent="0">
              <a:buNone/>
            </a:pPr>
            <a:endParaRPr lang="en-US" sz="2400" dirty="0">
              <a:latin typeface="Times New Roman" panose="02020603050405020304" pitchFamily="18" charset="0"/>
              <a:cs typeface="Times New Roman" panose="02020603050405020304" pitchFamily="18" charset="0"/>
            </a:endParaRPr>
          </a:p>
          <a:p>
            <a:endParaRPr lang="en-IN" sz="2400" dirty="0" smtClean="0"/>
          </a:p>
          <a:p>
            <a:endParaRPr lang="en-IN" sz="2400" dirty="0"/>
          </a:p>
          <a:p>
            <a:endParaRPr lang="en-IN" sz="2400" dirty="0" smtClean="0"/>
          </a:p>
          <a:p>
            <a:endParaRPr lang="en-IN" sz="2400" dirty="0"/>
          </a:p>
          <a:p>
            <a:pPr marL="0" indent="0">
              <a:buNone/>
            </a:pPr>
            <a:r>
              <a:rPr lang="en-IN" sz="2400" dirty="0" smtClean="0"/>
              <a:t>Add </a:t>
            </a:r>
            <a:r>
              <a:rPr lang="en-IN" sz="2400" dirty="0" err="1" smtClean="0"/>
              <a:t>SonarQube</a:t>
            </a:r>
            <a:r>
              <a:rPr lang="en-IN" sz="2400" dirty="0" smtClean="0"/>
              <a:t> Scanner</a:t>
            </a:r>
          </a:p>
          <a:p>
            <a:pPr marL="0" indent="0">
              <a:buNone/>
            </a:pPr>
            <a:endParaRPr lang="en-IN"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80203"/>
            <a:ext cx="10515599" cy="242822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383464"/>
            <a:ext cx="10515599" cy="2347273"/>
          </a:xfrm>
          <a:prstGeom prst="rect">
            <a:avLst/>
          </a:prstGeom>
        </p:spPr>
      </p:pic>
    </p:spTree>
    <p:extLst>
      <p:ext uri="{BB962C8B-B14F-4D97-AF65-F5344CB8AC3E}">
        <p14:creationId xmlns:p14="http://schemas.microsoft.com/office/powerpoint/2010/main" val="2623834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838200" y="395926"/>
            <a:ext cx="10515600" cy="5781037"/>
          </a:xfrm>
        </p:spPr>
        <p:txBody>
          <a:bodyPr/>
          <a:lstStyle/>
          <a:p>
            <a:r>
              <a:rPr lang="en-IN" dirty="0" smtClean="0"/>
              <a:t>Add Maven </a:t>
            </a:r>
            <a:r>
              <a:rPr lang="en-IN" dirty="0" smtClean="0"/>
              <a:t>Version</a:t>
            </a:r>
          </a:p>
          <a:p>
            <a:endParaRPr lang="en-IN" dirty="0" smtClean="0"/>
          </a:p>
          <a:p>
            <a:endParaRPr lang="en-IN" dirty="0"/>
          </a:p>
          <a:p>
            <a:endParaRPr lang="en-IN" dirty="0" smtClean="0"/>
          </a:p>
          <a:p>
            <a:endParaRPr lang="en-IN" dirty="0"/>
          </a:p>
          <a:p>
            <a:endParaRPr lang="en-IN" dirty="0" smtClean="0"/>
          </a:p>
          <a:p>
            <a:endParaRPr lang="en-IN" dirty="0"/>
          </a:p>
          <a:p>
            <a:r>
              <a:rPr lang="en-IN" dirty="0" smtClean="0"/>
              <a:t>Add Dependency Check</a:t>
            </a:r>
          </a:p>
          <a:p>
            <a:pPr marL="0" indent="0">
              <a:buNone/>
            </a:pPr>
            <a:endParaRPr lang="en-IN" dirty="0" smtClean="0"/>
          </a:p>
          <a:p>
            <a:pPr marL="0" indent="0">
              <a:buNone/>
            </a:pPr>
            <a:endParaRPr lang="en-IN" dirty="0" smtClean="0"/>
          </a:p>
          <a:p>
            <a:pPr marL="0" indent="0">
              <a:buNone/>
            </a:pPr>
            <a:endParaRPr lang="en-IN"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822903"/>
            <a:ext cx="10515600" cy="2674441"/>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924322"/>
            <a:ext cx="10515600" cy="2726752"/>
          </a:xfrm>
          <a:prstGeom prst="rect">
            <a:avLst/>
          </a:prstGeom>
        </p:spPr>
      </p:pic>
    </p:spTree>
    <p:extLst>
      <p:ext uri="{BB962C8B-B14F-4D97-AF65-F5344CB8AC3E}">
        <p14:creationId xmlns:p14="http://schemas.microsoft.com/office/powerpoint/2010/main" val="1323792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612742"/>
            <a:ext cx="10515600" cy="5665509"/>
          </a:xfrm>
        </p:spPr>
      </p:pic>
    </p:spTree>
    <p:extLst>
      <p:ext uri="{BB962C8B-B14F-4D97-AF65-F5344CB8AC3E}">
        <p14:creationId xmlns:p14="http://schemas.microsoft.com/office/powerpoint/2010/main" val="2019098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39364"/>
            <a:ext cx="10515600" cy="6108569"/>
          </a:xfrm>
        </p:spPr>
        <p:txBody>
          <a:bodyPr>
            <a:normAutofit/>
          </a:bodyPr>
          <a:lstStyle/>
          <a:p>
            <a:r>
              <a:rPr lang="en-IN" sz="2400" dirty="0" smtClean="0">
                <a:latin typeface="Times New Roman" panose="02020603050405020304" pitchFamily="18" charset="0"/>
                <a:cs typeface="Times New Roman" panose="02020603050405020304" pitchFamily="18" charset="0"/>
              </a:rPr>
              <a:t>Take New item in Jenkins dashboard and enter the item name and select the pipeline and click OK</a:t>
            </a:r>
          </a:p>
          <a:p>
            <a:endParaRPr lang="en-IN" sz="2400" dirty="0">
              <a:latin typeface="Times New Roman" panose="02020603050405020304" pitchFamily="18" charset="0"/>
              <a:cs typeface="Times New Roman" panose="02020603050405020304" pitchFamily="18" charset="0"/>
            </a:endParaRPr>
          </a:p>
          <a:p>
            <a:endParaRPr lang="en-IN" sz="2400" dirty="0" smtClean="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endParaRPr lang="en-IN" sz="2400" dirty="0" smtClean="0">
              <a:latin typeface="Times New Roman" panose="02020603050405020304" pitchFamily="18" charset="0"/>
              <a:cs typeface="Times New Roman" panose="02020603050405020304" pitchFamily="18" charset="0"/>
            </a:endParaRPr>
          </a:p>
          <a:p>
            <a:pPr marL="0" indent="0">
              <a:buNone/>
            </a:pPr>
            <a:r>
              <a:rPr lang="en-IN" sz="2400" dirty="0" smtClean="0">
                <a:latin typeface="Times New Roman" panose="02020603050405020304" pitchFamily="18" charset="0"/>
                <a:cs typeface="Times New Roman" panose="02020603050405020304" pitchFamily="18" charset="0"/>
              </a:rPr>
              <a:t>Here </a:t>
            </a:r>
            <a:r>
              <a:rPr lang="en-IN" sz="2400" dirty="0" smtClean="0">
                <a:latin typeface="Times New Roman" panose="02020603050405020304" pitchFamily="18" charset="0"/>
                <a:cs typeface="Times New Roman" panose="02020603050405020304" pitchFamily="18" charset="0"/>
              </a:rPr>
              <a:t>enable the discard old builds and give the maximum builds of 2</a:t>
            </a:r>
          </a:p>
          <a:p>
            <a:pPr marL="0" indent="0">
              <a:buNone/>
            </a:pPr>
            <a:endParaRPr lang="en-IN" sz="2400" dirty="0" smtClean="0">
              <a:latin typeface="Times New Roman" panose="02020603050405020304" pitchFamily="18" charset="0"/>
              <a:cs typeface="Times New Roman" panose="02020603050405020304" pitchFamily="18" charset="0"/>
            </a:endParaRPr>
          </a:p>
          <a:p>
            <a:endParaRPr lang="en-IN" sz="2400" dirty="0" smtClean="0">
              <a:latin typeface="Times New Roman" panose="02020603050405020304" pitchFamily="18" charset="0"/>
              <a:cs typeface="Times New Roman" panose="02020603050405020304" pitchFamily="18" charset="0"/>
            </a:endParaRP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200170"/>
            <a:ext cx="10515600" cy="196723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572759"/>
            <a:ext cx="10515600" cy="2988297"/>
          </a:xfrm>
          <a:prstGeom prst="rect">
            <a:avLst/>
          </a:prstGeom>
        </p:spPr>
      </p:pic>
    </p:spTree>
    <p:extLst>
      <p:ext uri="{BB962C8B-B14F-4D97-AF65-F5344CB8AC3E}">
        <p14:creationId xmlns:p14="http://schemas.microsoft.com/office/powerpoint/2010/main" val="171283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31216"/>
            <a:ext cx="10515600" cy="5045747"/>
          </a:xfrm>
        </p:spPr>
        <p:txBody>
          <a:bodyPr>
            <a:normAutofit lnSpcReduction="10000"/>
          </a:bodyPr>
          <a:lstStyle/>
          <a:p>
            <a:r>
              <a:rPr lang="en-IN" sz="2400" dirty="0" smtClean="0">
                <a:latin typeface="Times New Roman" panose="02020603050405020304" pitchFamily="18" charset="0"/>
                <a:cs typeface="Times New Roman" panose="02020603050405020304" pitchFamily="18" charset="0"/>
              </a:rPr>
              <a:t>In pipeline script add the required pipeline and add the stages we required like </a:t>
            </a:r>
          </a:p>
          <a:p>
            <a:pPr>
              <a:buFont typeface="Wingdings" panose="05000000000000000000" pitchFamily="2" charset="2"/>
              <a:buChar char="Ø"/>
            </a:pPr>
            <a:r>
              <a:rPr lang="en-IN" sz="2400" dirty="0" smtClean="0">
                <a:latin typeface="Times New Roman" panose="02020603050405020304" pitchFamily="18" charset="0"/>
                <a:cs typeface="Times New Roman" panose="02020603050405020304" pitchFamily="18" charset="0"/>
              </a:rPr>
              <a:t>  Git checkout</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 </a:t>
            </a:r>
            <a:r>
              <a:rPr lang="en-IN" sz="2400" dirty="0" smtClean="0">
                <a:latin typeface="Times New Roman" panose="02020603050405020304" pitchFamily="18" charset="0"/>
                <a:cs typeface="Times New Roman" panose="02020603050405020304" pitchFamily="18" charset="0"/>
              </a:rPr>
              <a:t> OWASP Dependency</a:t>
            </a:r>
          </a:p>
          <a:p>
            <a:pPr>
              <a:buFont typeface="Wingdings" panose="05000000000000000000" pitchFamily="2" charset="2"/>
              <a:buChar char="Ø"/>
            </a:pP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Trivy</a:t>
            </a:r>
            <a:endParaRPr lang="en-IN"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 </a:t>
            </a:r>
            <a:r>
              <a:rPr lang="en-IN" sz="2400" dirty="0" smtClean="0">
                <a:latin typeface="Times New Roman" panose="02020603050405020304" pitchFamily="18" charset="0"/>
                <a:cs typeface="Times New Roman" panose="02020603050405020304" pitchFamily="18" charset="0"/>
              </a:rPr>
              <a:t> Build &amp; Deploy</a:t>
            </a:r>
          </a:p>
          <a:p>
            <a:pPr marL="0" indent="0">
              <a:buNone/>
            </a:pPr>
            <a:endParaRPr lang="en-IN" sz="2400" dirty="0">
              <a:latin typeface="Times New Roman" panose="02020603050405020304" pitchFamily="18" charset="0"/>
              <a:cs typeface="Times New Roman" panose="02020603050405020304" pitchFamily="18" charset="0"/>
            </a:endParaRPr>
          </a:p>
          <a:p>
            <a:r>
              <a:rPr lang="en-IN" sz="2400" dirty="0" smtClean="0">
                <a:latin typeface="Times New Roman" panose="02020603050405020304" pitchFamily="18" charset="0"/>
                <a:cs typeface="Times New Roman" panose="02020603050405020304" pitchFamily="18" charset="0"/>
              </a:rPr>
              <a:t>These stages are used to run the pipeline and deploy the application</a:t>
            </a:r>
          </a:p>
          <a:p>
            <a:r>
              <a:rPr lang="en-IN" sz="2400" dirty="0" smtClean="0">
                <a:latin typeface="Times New Roman" panose="02020603050405020304" pitchFamily="18" charset="0"/>
                <a:cs typeface="Times New Roman" panose="02020603050405020304" pitchFamily="18" charset="0"/>
              </a:rPr>
              <a:t>And we have to add the necessary steps under the stages like git repository, dependency check and </a:t>
            </a:r>
            <a:r>
              <a:rPr lang="en-IN" sz="2400" dirty="0" err="1" smtClean="0">
                <a:latin typeface="Times New Roman" panose="02020603050405020304" pitchFamily="18" charset="0"/>
                <a:cs typeface="Times New Roman" panose="02020603050405020304" pitchFamily="18" charset="0"/>
              </a:rPr>
              <a:t>docker</a:t>
            </a:r>
            <a:r>
              <a:rPr lang="en-IN" sz="2400" dirty="0" smtClean="0">
                <a:latin typeface="Times New Roman" panose="02020603050405020304" pitchFamily="18" charset="0"/>
                <a:cs typeface="Times New Roman" panose="02020603050405020304" pitchFamily="18" charset="0"/>
              </a:rPr>
              <a:t>-compose before the pipeline build </a:t>
            </a: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r>
              <a:rPr lang="en-IN" sz="2400" dirty="0" smtClean="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6632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18474"/>
            <a:ext cx="10515600" cy="5658489"/>
          </a:xfrm>
        </p:spPr>
        <p:txBody>
          <a:bodyPr>
            <a:normAutofit fontScale="85000" lnSpcReduction="20000"/>
          </a:bodyPr>
          <a:lstStyle/>
          <a:p>
            <a:r>
              <a:rPr lang="en-IN" b="1" u="sng" dirty="0" smtClean="0">
                <a:latin typeface="Times New Roman" panose="02020603050405020304" pitchFamily="18" charset="0"/>
                <a:cs typeface="Times New Roman" panose="02020603050405020304" pitchFamily="18" charset="0"/>
              </a:rPr>
              <a:t>Pipeline:-</a:t>
            </a:r>
          </a:p>
          <a:p>
            <a:pPr marL="0" indent="0">
              <a:buNone/>
            </a:pPr>
            <a:r>
              <a:rPr lang="en-IN" dirty="0" smtClean="0">
                <a:latin typeface="Times New Roman" panose="02020603050405020304" pitchFamily="18" charset="0"/>
                <a:cs typeface="Times New Roman" panose="02020603050405020304" pitchFamily="18" charset="0"/>
              </a:rPr>
              <a:t>pipeline {</a:t>
            </a:r>
          </a:p>
          <a:p>
            <a:pPr marL="0" indent="0">
              <a:buNone/>
            </a:pPr>
            <a:r>
              <a:rPr lang="en-IN" dirty="0" smtClean="0">
                <a:latin typeface="Times New Roman" panose="02020603050405020304" pitchFamily="18" charset="0"/>
                <a:cs typeface="Times New Roman" panose="02020603050405020304" pitchFamily="18" charset="0"/>
              </a:rPr>
              <a:t>    agent any</a:t>
            </a:r>
          </a:p>
          <a:p>
            <a:pPr marL="0" indent="0">
              <a:buNone/>
            </a:pPr>
            <a:endParaRPr lang="en-IN" dirty="0" smtClean="0">
              <a:latin typeface="Times New Roman" panose="02020603050405020304" pitchFamily="18" charset="0"/>
              <a:cs typeface="Times New Roman" panose="02020603050405020304" pitchFamily="18" charset="0"/>
            </a:endParaRPr>
          </a:p>
          <a:p>
            <a:pPr marL="0" indent="0">
              <a:buNone/>
            </a:pPr>
            <a:r>
              <a:rPr lang="en-IN" dirty="0" smtClean="0">
                <a:latin typeface="Times New Roman" panose="02020603050405020304" pitchFamily="18" charset="0"/>
                <a:cs typeface="Times New Roman" panose="02020603050405020304" pitchFamily="18" charset="0"/>
              </a:rPr>
              <a:t>    stages {</a:t>
            </a:r>
          </a:p>
          <a:p>
            <a:pPr marL="0" indent="0">
              <a:buNone/>
            </a:pPr>
            <a:r>
              <a:rPr lang="en-IN" dirty="0" smtClean="0">
                <a:latin typeface="Times New Roman" panose="02020603050405020304" pitchFamily="18" charset="0"/>
                <a:cs typeface="Times New Roman" panose="02020603050405020304" pitchFamily="18" charset="0"/>
              </a:rPr>
              <a:t>        stage('Git Checkout') {</a:t>
            </a:r>
          </a:p>
          <a:p>
            <a:pPr marL="0" indent="0">
              <a:buNone/>
            </a:pPr>
            <a:r>
              <a:rPr lang="en-IN" dirty="0" smtClean="0">
                <a:latin typeface="Times New Roman" panose="02020603050405020304" pitchFamily="18" charset="0"/>
                <a:cs typeface="Times New Roman" panose="02020603050405020304" pitchFamily="18" charset="0"/>
              </a:rPr>
              <a:t>            steps {</a:t>
            </a:r>
          </a:p>
          <a:p>
            <a:pPr marL="0" indent="0">
              <a:buNone/>
            </a:pPr>
            <a:r>
              <a:rPr lang="en-IN" dirty="0" smtClean="0">
                <a:latin typeface="Times New Roman" panose="02020603050405020304" pitchFamily="18" charset="0"/>
                <a:cs typeface="Times New Roman" panose="02020603050405020304" pitchFamily="18" charset="0"/>
              </a:rPr>
              <a:t>                git https://github.com/sunildev03/CountryBank--03.git'</a:t>
            </a:r>
          </a:p>
          <a:p>
            <a:pPr marL="0" indent="0">
              <a:buNone/>
            </a:pPr>
            <a:r>
              <a:rPr lang="en-IN" dirty="0" smtClean="0">
                <a:latin typeface="Times New Roman" panose="02020603050405020304" pitchFamily="18" charset="0"/>
                <a:cs typeface="Times New Roman" panose="02020603050405020304" pitchFamily="18" charset="0"/>
              </a:rPr>
              <a:t>            }</a:t>
            </a:r>
          </a:p>
          <a:p>
            <a:pPr marL="0" indent="0">
              <a:buNone/>
            </a:pPr>
            <a:r>
              <a:rPr lang="en-IN" dirty="0" smtClean="0">
                <a:latin typeface="Times New Roman" panose="02020603050405020304" pitchFamily="18" charset="0"/>
                <a:cs typeface="Times New Roman" panose="02020603050405020304" pitchFamily="18" charset="0"/>
              </a:rPr>
              <a:t>        }</a:t>
            </a:r>
          </a:p>
          <a:p>
            <a:pPr marL="0" indent="0">
              <a:buNone/>
            </a:pPr>
            <a:r>
              <a:rPr lang="en-IN" dirty="0" smtClean="0">
                <a:latin typeface="Times New Roman" panose="02020603050405020304" pitchFamily="18" charset="0"/>
                <a:cs typeface="Times New Roman" panose="02020603050405020304" pitchFamily="18" charset="0"/>
              </a:rPr>
              <a:t>        </a:t>
            </a:r>
          </a:p>
          <a:p>
            <a:pPr marL="0" indent="0">
              <a:buNone/>
            </a:pPr>
            <a:r>
              <a:rPr lang="en-IN" dirty="0" smtClean="0">
                <a:latin typeface="Times New Roman" panose="02020603050405020304" pitchFamily="18" charset="0"/>
                <a:cs typeface="Times New Roman" panose="02020603050405020304" pitchFamily="18" charset="0"/>
              </a:rPr>
              <a:t>        stage('OWASP Dependency Check') {</a:t>
            </a:r>
          </a:p>
          <a:p>
            <a:pPr marL="0" indent="0">
              <a:buNone/>
            </a:pPr>
            <a:r>
              <a:rPr lang="en-IN" dirty="0" smtClean="0">
                <a:latin typeface="Times New Roman" panose="02020603050405020304" pitchFamily="18" charset="0"/>
                <a:cs typeface="Times New Roman" panose="02020603050405020304" pitchFamily="18" charset="0"/>
              </a:rPr>
              <a:t>            steps {</a:t>
            </a:r>
          </a:p>
          <a:p>
            <a:pPr marL="0" indent="0">
              <a:buNone/>
            </a:pPr>
            <a:r>
              <a:rPr lang="en-IN" dirty="0" smtClean="0">
                <a:latin typeface="Times New Roman" panose="02020603050405020304" pitchFamily="18" charset="0"/>
                <a:cs typeface="Times New Roman" panose="02020603050405020304" pitchFamily="18" charset="0"/>
              </a:rPr>
              <a:t>                 </a:t>
            </a:r>
            <a:r>
              <a:rPr lang="en-IN" dirty="0" err="1" smtClean="0">
                <a:latin typeface="Times New Roman" panose="02020603050405020304" pitchFamily="18" charset="0"/>
                <a:cs typeface="Times New Roman" panose="02020603050405020304" pitchFamily="18" charset="0"/>
              </a:rPr>
              <a:t>dependencyCheck</a:t>
            </a:r>
            <a:r>
              <a:rPr lang="en-IN" dirty="0" smtClean="0">
                <a:latin typeface="Times New Roman" panose="02020603050405020304" pitchFamily="18" charset="0"/>
                <a:cs typeface="Times New Roman" panose="02020603050405020304" pitchFamily="18" charset="0"/>
              </a:rPr>
              <a:t> </a:t>
            </a:r>
            <a:r>
              <a:rPr lang="en-IN" dirty="0" err="1" smtClean="0">
                <a:latin typeface="Times New Roman" panose="02020603050405020304" pitchFamily="18" charset="0"/>
                <a:cs typeface="Times New Roman" panose="02020603050405020304" pitchFamily="18" charset="0"/>
              </a:rPr>
              <a:t>additionalArguments</a:t>
            </a:r>
            <a:r>
              <a:rPr lang="en-IN" dirty="0" smtClean="0">
                <a:latin typeface="Times New Roman" panose="02020603050405020304" pitchFamily="18" charset="0"/>
                <a:cs typeface="Times New Roman" panose="02020603050405020304" pitchFamily="18" charset="0"/>
              </a:rPr>
              <a:t>: ' --scan ./ ', </a:t>
            </a:r>
            <a:r>
              <a:rPr lang="en-IN" dirty="0" err="1" smtClean="0">
                <a:latin typeface="Times New Roman" panose="02020603050405020304" pitchFamily="18" charset="0"/>
                <a:cs typeface="Times New Roman" panose="02020603050405020304" pitchFamily="18" charset="0"/>
              </a:rPr>
              <a:t>odcInstallation</a:t>
            </a:r>
            <a:r>
              <a:rPr lang="en-IN" dirty="0" smtClean="0">
                <a:latin typeface="Times New Roman" panose="02020603050405020304" pitchFamily="18" charset="0"/>
                <a:cs typeface="Times New Roman" panose="02020603050405020304" pitchFamily="18" charset="0"/>
              </a:rPr>
              <a:t>: 'DC'</a:t>
            </a:r>
          </a:p>
          <a:p>
            <a:pPr marL="0" indent="0">
              <a:buNone/>
            </a:pPr>
            <a:r>
              <a:rPr lang="en-IN" dirty="0" smtClean="0">
                <a:latin typeface="Times New Roman" panose="02020603050405020304" pitchFamily="18" charset="0"/>
                <a:cs typeface="Times New Roman" panose="02020603050405020304" pitchFamily="18" charset="0"/>
              </a:rPr>
              <a:t>                    </a:t>
            </a:r>
            <a:r>
              <a:rPr lang="en-IN" dirty="0" err="1" smtClean="0">
                <a:latin typeface="Times New Roman" panose="02020603050405020304" pitchFamily="18" charset="0"/>
                <a:cs typeface="Times New Roman" panose="02020603050405020304" pitchFamily="18" charset="0"/>
              </a:rPr>
              <a:t>dependencyCheckPublisher</a:t>
            </a:r>
            <a:r>
              <a:rPr lang="en-IN" dirty="0" smtClean="0">
                <a:latin typeface="Times New Roman" panose="02020603050405020304" pitchFamily="18" charset="0"/>
                <a:cs typeface="Times New Roman" panose="02020603050405020304" pitchFamily="18" charset="0"/>
              </a:rPr>
              <a:t> pattern: '**/dependency-check-report.xml'</a:t>
            </a:r>
          </a:p>
          <a:p>
            <a:pPr marL="0" indent="0">
              <a:buNone/>
            </a:pPr>
            <a:r>
              <a:rPr lang="en-IN" dirty="0" smtClean="0">
                <a:latin typeface="Times New Roman" panose="02020603050405020304" pitchFamily="18" charset="0"/>
                <a:cs typeface="Times New Roman" panose="02020603050405020304" pitchFamily="18" charset="0"/>
              </a:rPr>
              <a:t>            }</a:t>
            </a:r>
          </a:p>
          <a:p>
            <a:pPr marL="0" indent="0">
              <a:buNone/>
            </a:pPr>
            <a:r>
              <a:rPr lang="en-IN" dirty="0" smtClean="0">
                <a:latin typeface="Times New Roman" panose="02020603050405020304" pitchFamily="18" charset="0"/>
                <a:cs typeface="Times New Roman" panose="02020603050405020304" pitchFamily="18" charset="0"/>
              </a:rPr>
              <a:t>        }</a:t>
            </a:r>
          </a:p>
          <a:p>
            <a:pPr marL="0" indent="0">
              <a:buNone/>
            </a:pP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4052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39366"/>
            <a:ext cx="10515600" cy="5837598"/>
          </a:xfrm>
        </p:spPr>
        <p:txBody>
          <a:bodyPr>
            <a:noAutofit/>
          </a:bodyPr>
          <a:lstStyle/>
          <a:p>
            <a:pPr marL="0" indent="0">
              <a:buNone/>
            </a:pPr>
            <a:r>
              <a:rPr lang="en-IN" sz="2000" dirty="0" smtClean="0">
                <a:latin typeface="Times New Roman" panose="02020603050405020304" pitchFamily="18" charset="0"/>
                <a:cs typeface="Times New Roman" panose="02020603050405020304" pitchFamily="18" charset="0"/>
              </a:rPr>
              <a:t>stage('</a:t>
            </a:r>
            <a:r>
              <a:rPr lang="en-IN" sz="2000" dirty="0" err="1" smtClean="0">
                <a:latin typeface="Times New Roman" panose="02020603050405020304" pitchFamily="18" charset="0"/>
                <a:cs typeface="Times New Roman" panose="02020603050405020304" pitchFamily="18" charset="0"/>
              </a:rPr>
              <a:t>Trivy</a:t>
            </a: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steps {</a:t>
            </a:r>
          </a:p>
          <a:p>
            <a:pPr marL="0" indent="0">
              <a:buNone/>
            </a:pP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sh</a:t>
            </a: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trivy</a:t>
            </a:r>
            <a:r>
              <a:rPr lang="en-IN" sz="2000" dirty="0" smtClean="0">
                <a:latin typeface="Times New Roman" panose="02020603050405020304" pitchFamily="18" charset="0"/>
                <a:cs typeface="Times New Roman" panose="02020603050405020304" pitchFamily="18" charset="0"/>
              </a:rPr>
              <a:t> fs ."</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stage('Build &amp; deploy') {</a:t>
            </a:r>
          </a:p>
          <a:p>
            <a:pPr marL="0" indent="0">
              <a:buNone/>
            </a:pPr>
            <a:r>
              <a:rPr lang="en-IN" sz="2000" dirty="0" smtClean="0">
                <a:latin typeface="Times New Roman" panose="02020603050405020304" pitchFamily="18" charset="0"/>
                <a:cs typeface="Times New Roman" panose="02020603050405020304" pitchFamily="18" charset="0"/>
              </a:rPr>
              <a:t>            steps {</a:t>
            </a:r>
          </a:p>
          <a:p>
            <a:pPr marL="0" indent="0">
              <a:buNone/>
            </a:pP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sh</a:t>
            </a: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docker</a:t>
            </a:r>
            <a:r>
              <a:rPr lang="en-IN" sz="2000" dirty="0" smtClean="0">
                <a:latin typeface="Times New Roman" panose="02020603050405020304" pitchFamily="18" charset="0"/>
                <a:cs typeface="Times New Roman" panose="02020603050405020304" pitchFamily="18" charset="0"/>
              </a:rPr>
              <a:t>-compose up -d"</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    }</a:t>
            </a:r>
          </a:p>
          <a:p>
            <a:pPr marL="0" indent="0">
              <a:buNone/>
            </a:pPr>
            <a:r>
              <a:rPr lang="en-IN" sz="2000" dirty="0" smtClean="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7964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en-IN" sz="2400" dirty="0" smtClean="0">
                <a:latin typeface="Times New Roman" panose="02020603050405020304" pitchFamily="18" charset="0"/>
                <a:cs typeface="Times New Roman" panose="02020603050405020304" pitchFamily="18" charset="0"/>
              </a:rPr>
              <a:t>Now save and apply the pipeline and run the build </a:t>
            </a:r>
            <a:br>
              <a:rPr lang="en-IN" sz="2400" dirty="0" smtClean="0">
                <a:latin typeface="Times New Roman" panose="02020603050405020304" pitchFamily="18" charset="0"/>
                <a:cs typeface="Times New Roman" panose="02020603050405020304" pitchFamily="18" charset="0"/>
              </a:rPr>
            </a:br>
            <a:r>
              <a:rPr lang="en-IN" sz="2400" dirty="0" smtClean="0">
                <a:latin typeface="Times New Roman" panose="02020603050405020304" pitchFamily="18" charset="0"/>
                <a:cs typeface="Times New Roman" panose="02020603050405020304" pitchFamily="18" charset="0"/>
              </a:rPr>
              <a:t>After build got success the stage view will be looks like below</a:t>
            </a:r>
            <a:br>
              <a:rPr lang="en-IN" sz="2400" dirty="0" smtClean="0">
                <a:latin typeface="Times New Roman" panose="02020603050405020304" pitchFamily="18" charset="0"/>
                <a:cs typeface="Times New Roman" panose="02020603050405020304" pitchFamily="18" charset="0"/>
              </a:rPr>
            </a:br>
            <a:r>
              <a:rPr lang="en-IN" sz="2400" b="1" dirty="0" smtClean="0">
                <a:latin typeface="Times New Roman" panose="02020603050405020304" pitchFamily="18" charset="0"/>
                <a:cs typeface="Times New Roman" panose="02020603050405020304" pitchFamily="18" charset="0"/>
              </a:rPr>
              <a:t>Stage View:</a:t>
            </a:r>
            <a:endParaRPr lang="en-IN" sz="2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p:txBody>
          <a:bodyPr>
            <a:normAutofit/>
          </a:bodyPr>
          <a:lstStyle/>
          <a:p>
            <a:r>
              <a:rPr lang="en-IN" sz="2400" dirty="0" smtClean="0">
                <a:latin typeface="Times New Roman" panose="02020603050405020304" pitchFamily="18" charset="0"/>
                <a:cs typeface="Times New Roman" panose="02020603050405020304" pitchFamily="18" charset="0"/>
              </a:rPr>
              <a:t>Now save and apply the pipeline and run the build </a:t>
            </a:r>
          </a:p>
          <a:p>
            <a:r>
              <a:rPr lang="en-IN" sz="2400" dirty="0" smtClean="0">
                <a:latin typeface="Times New Roman" panose="02020603050405020304" pitchFamily="18" charset="0"/>
                <a:cs typeface="Times New Roman" panose="02020603050405020304" pitchFamily="18" charset="0"/>
              </a:rPr>
              <a:t>After build got success the stage view will be looks like below</a:t>
            </a:r>
          </a:p>
          <a:p>
            <a:pPr marL="0" indent="0">
              <a:buNone/>
            </a:pPr>
            <a:r>
              <a:rPr lang="en-IN" sz="2400" b="1" dirty="0" smtClean="0">
                <a:latin typeface="Times New Roman" panose="02020603050405020304" pitchFamily="18" charset="0"/>
                <a:cs typeface="Times New Roman" panose="02020603050405020304" pitchFamily="18" charset="0"/>
              </a:rPr>
              <a:t>Stage View:</a:t>
            </a:r>
          </a:p>
          <a:p>
            <a:pPr marL="0" indent="0">
              <a:buNone/>
            </a:pPr>
            <a:endParaRPr lang="en-IN" sz="2400" dirty="0">
              <a:latin typeface="Times New Roman" panose="02020603050405020304" pitchFamily="18" charset="0"/>
              <a:cs typeface="Times New Roman" panose="02020603050405020304" pitchFamily="18" charset="0"/>
            </a:endParaRPr>
          </a:p>
        </p:txBody>
      </p:sp>
      <p:pic>
        <p:nvPicPr>
          <p:cNvPr id="9" name="Content Placeholder 8"/>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286271" y="1853248"/>
            <a:ext cx="4648822" cy="4459535"/>
          </a:xfr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25625"/>
            <a:ext cx="5334000" cy="4487158"/>
          </a:xfrm>
          <a:prstGeom prst="rect">
            <a:avLst/>
          </a:prstGeom>
        </p:spPr>
      </p:pic>
    </p:spTree>
    <p:extLst>
      <p:ext uri="{BB962C8B-B14F-4D97-AF65-F5344CB8AC3E}">
        <p14:creationId xmlns:p14="http://schemas.microsoft.com/office/powerpoint/2010/main" val="456351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3615" y="3384223"/>
            <a:ext cx="10515600" cy="2810558"/>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615" y="386499"/>
            <a:ext cx="10515600" cy="2922309"/>
          </a:xfrm>
          <a:prstGeom prst="rect">
            <a:avLst/>
          </a:prstGeom>
        </p:spPr>
      </p:pic>
    </p:spTree>
    <p:extLst>
      <p:ext uri="{BB962C8B-B14F-4D97-AF65-F5344CB8AC3E}">
        <p14:creationId xmlns:p14="http://schemas.microsoft.com/office/powerpoint/2010/main" val="3725979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838200" y="377825"/>
            <a:ext cx="10515600" cy="6362340"/>
          </a:xfrm>
        </p:spPr>
        <p:txBody>
          <a:bodyPr>
            <a:normAutofit/>
          </a:bodyPr>
          <a:lstStyle/>
          <a:p>
            <a:pPr marL="0" indent="0">
              <a:buNone/>
            </a:pPr>
            <a:r>
              <a:rPr lang="en-IN" sz="2400" b="1" dirty="0" smtClean="0">
                <a:latin typeface="Times New Roman" panose="02020603050405020304" pitchFamily="18" charset="0"/>
                <a:cs typeface="Times New Roman" panose="02020603050405020304" pitchFamily="18" charset="0"/>
              </a:rPr>
              <a:t>Continuous Integration (CI):-</a:t>
            </a:r>
          </a:p>
          <a:p>
            <a:r>
              <a:rPr lang="en-US" sz="2400" dirty="0" smtClean="0">
                <a:latin typeface="Times New Roman" panose="02020603050405020304" pitchFamily="18" charset="0"/>
                <a:cs typeface="Times New Roman" panose="02020603050405020304" pitchFamily="18" charset="0"/>
              </a:rPr>
              <a:t>Automated Builds Whenever code is committed to the version control system (e.g., </a:t>
            </a:r>
            <a:r>
              <a:rPr lang="en-US" sz="2400" dirty="0" err="1" smtClean="0">
                <a:latin typeface="Times New Roman" panose="02020603050405020304" pitchFamily="18" charset="0"/>
                <a:cs typeface="Times New Roman" panose="02020603050405020304" pitchFamily="18" charset="0"/>
              </a:rPr>
              <a:t>Git</a:t>
            </a:r>
            <a:r>
              <a:rPr lang="en-US" sz="2400" dirty="0" smtClean="0">
                <a:latin typeface="Times New Roman" panose="02020603050405020304" pitchFamily="18" charset="0"/>
                <a:cs typeface="Times New Roman" panose="02020603050405020304" pitchFamily="18" charset="0"/>
              </a:rPr>
              <a:t>), an automated process triggers a build to compile the code and run unit tests.</a:t>
            </a:r>
          </a:p>
          <a:p>
            <a:r>
              <a:rPr lang="en-US" sz="2400" dirty="0" smtClean="0">
                <a:latin typeface="Times New Roman" panose="02020603050405020304" pitchFamily="18" charset="0"/>
                <a:cs typeface="Times New Roman" panose="02020603050405020304" pitchFamily="18" charset="0"/>
              </a:rPr>
              <a:t>Automated Testing Running automated tests ensures that new code doesn't break the existing functionality of the application.</a:t>
            </a:r>
          </a:p>
          <a:p>
            <a:pPr marL="0" indent="0">
              <a:buNone/>
            </a:pPr>
            <a:endParaRPr lang="en-US" sz="2400" dirty="0" smtClean="0">
              <a:latin typeface="Times New Roman" panose="02020603050405020304" pitchFamily="18" charset="0"/>
              <a:cs typeface="Times New Roman" panose="02020603050405020304" pitchFamily="18" charset="0"/>
            </a:endParaRPr>
          </a:p>
          <a:p>
            <a:pPr marL="0" indent="0">
              <a:buNone/>
            </a:pPr>
            <a:r>
              <a:rPr lang="en-IN" sz="2400" b="1" dirty="0" smtClean="0">
                <a:latin typeface="Times New Roman" panose="02020603050405020304" pitchFamily="18" charset="0"/>
                <a:cs typeface="Times New Roman" panose="02020603050405020304" pitchFamily="18" charset="0"/>
              </a:rPr>
              <a:t>Continuous Delivery/Deployment (CD):-</a:t>
            </a:r>
          </a:p>
          <a:p>
            <a:r>
              <a:rPr lang="en-US" sz="2400" dirty="0" smtClean="0">
                <a:latin typeface="Times New Roman" panose="02020603050405020304" pitchFamily="18" charset="0"/>
                <a:cs typeface="Times New Roman" panose="02020603050405020304" pitchFamily="18" charset="0"/>
              </a:rPr>
              <a:t>Continuous Delivery (CD) means the code is always in a deployable state, but the deployment itself may require a manual approval or a scheduled trigger. This ensures that new features and fixes can be released quickly and reliably, but the actual deployment happens at a controlled time.</a:t>
            </a:r>
          </a:p>
          <a:p>
            <a:r>
              <a:rPr lang="en-US" sz="2400" dirty="0" smtClean="0">
                <a:latin typeface="Times New Roman" panose="02020603050405020304" pitchFamily="18" charset="0"/>
                <a:cs typeface="Times New Roman" panose="02020603050405020304" pitchFamily="18" charset="0"/>
              </a:rPr>
              <a:t>It is a step further where every change that passes the automated tests is automatically deployed to production without any manual intervention. This allows for frequent releases of new features or bug fixes.</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07119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IN" sz="2400" dirty="0">
                <a:latin typeface="Times New Roman" panose="02020603050405020304" pitchFamily="18" charset="0"/>
                <a:cs typeface="Times New Roman" panose="02020603050405020304" pitchFamily="18" charset="0"/>
              </a:rPr>
              <a:t>After the build success now again copy the Public IP of the instance and copy it in the google with the port number 8000 to access the application then application will be opened like below</a:t>
            </a:r>
            <a:br>
              <a:rPr lang="en-IN" sz="2400" dirty="0">
                <a:latin typeface="Times New Roman" panose="02020603050405020304" pitchFamily="18" charset="0"/>
                <a:cs typeface="Times New Roman" panose="02020603050405020304" pitchFamily="18" charset="0"/>
              </a:rPr>
            </a:br>
            <a:endParaRPr lang="en-IN" sz="2400" dirty="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838200" y="1797344"/>
            <a:ext cx="5181600" cy="4351338"/>
          </a:xfrm>
        </p:spPr>
      </p:pic>
      <p:pic>
        <p:nvPicPr>
          <p:cNvPr id="8" name="Content Placeholder 7"/>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097735" y="1797344"/>
            <a:ext cx="4395788" cy="4351338"/>
          </a:xfrm>
        </p:spPr>
      </p:pic>
    </p:spTree>
    <p:extLst>
      <p:ext uri="{BB962C8B-B14F-4D97-AF65-F5344CB8AC3E}">
        <p14:creationId xmlns:p14="http://schemas.microsoft.com/office/powerpoint/2010/main" val="1882535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92231"/>
            <a:ext cx="10515600" cy="5884732"/>
          </a:xfrm>
        </p:spPr>
        <p:txBody>
          <a:bodyPr/>
          <a:lstStyle/>
          <a:p>
            <a:pPr marL="0" indent="0">
              <a:buNone/>
            </a:pPr>
            <a:r>
              <a:rPr lang="en-IN" b="1" dirty="0" smtClean="0"/>
              <a:t>Benefits of CI/CD</a:t>
            </a:r>
          </a:p>
          <a:p>
            <a:r>
              <a:rPr lang="en-US" dirty="0" smtClean="0"/>
              <a:t>Faster Delivery Automation of testing and deployment means new features and fixes can be shipped more quickly.</a:t>
            </a:r>
          </a:p>
          <a:p>
            <a:endParaRPr lang="en-US" dirty="0" smtClean="0"/>
          </a:p>
          <a:p>
            <a:r>
              <a:rPr lang="en-US" dirty="0" smtClean="0"/>
              <a:t>Improved Code Quality Automated tests catch errors early, reducing bugs in production.</a:t>
            </a:r>
          </a:p>
          <a:p>
            <a:pPr marL="0" indent="0">
              <a:buNone/>
            </a:pPr>
            <a:endParaRPr lang="en-US" dirty="0" smtClean="0"/>
          </a:p>
          <a:p>
            <a:r>
              <a:rPr lang="en-US" dirty="0" smtClean="0"/>
              <a:t>Consistency Automated processes ensure that the software is built, tested, and deployed in a consistent manner.</a:t>
            </a:r>
          </a:p>
          <a:p>
            <a:pPr marL="0" indent="0">
              <a:buNone/>
            </a:pPr>
            <a:endParaRPr lang="en-US" dirty="0" smtClean="0"/>
          </a:p>
          <a:p>
            <a:r>
              <a:rPr lang="en-US" dirty="0" smtClean="0"/>
              <a:t>Reduced Risk By integrating and testing frequently, changes are smaller and easier to debug, reducing the risk of large-scale issues.</a:t>
            </a:r>
            <a:endParaRPr lang="en-US" b="1" dirty="0"/>
          </a:p>
        </p:txBody>
      </p:sp>
    </p:spTree>
    <p:extLst>
      <p:ext uri="{BB962C8B-B14F-4D97-AF65-F5344CB8AC3E}">
        <p14:creationId xmlns:p14="http://schemas.microsoft.com/office/powerpoint/2010/main" val="3015324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33633"/>
            <a:ext cx="10515600" cy="5743330"/>
          </a:xfrm>
        </p:spPr>
        <p:txBody>
          <a:bodyPr>
            <a:normAutofit lnSpcReduction="10000"/>
          </a:bodyPr>
          <a:lstStyle/>
          <a:p>
            <a:pPr marL="0" indent="0">
              <a:buNone/>
            </a:pPr>
            <a:r>
              <a:rPr lang="en-US" b="1" dirty="0" smtClean="0">
                <a:latin typeface="Times New Roman" panose="02020603050405020304" pitchFamily="18" charset="0"/>
                <a:cs typeface="Times New Roman" panose="02020603050405020304" pitchFamily="18" charset="0"/>
              </a:rPr>
              <a:t>Tools commonly used for CI/CD include:</a:t>
            </a:r>
          </a:p>
          <a:p>
            <a:r>
              <a:rPr lang="it-IT" sz="2400" b="1" dirty="0" smtClean="0">
                <a:latin typeface="Times New Roman" panose="02020603050405020304" pitchFamily="18" charset="0"/>
                <a:cs typeface="Times New Roman" panose="02020603050405020304" pitchFamily="18" charset="0"/>
              </a:rPr>
              <a:t>CI tools</a:t>
            </a:r>
            <a:r>
              <a:rPr lang="it-IT" sz="2400" dirty="0" smtClean="0">
                <a:latin typeface="Times New Roman" panose="02020603050405020304" pitchFamily="18" charset="0"/>
                <a:cs typeface="Times New Roman" panose="02020603050405020304" pitchFamily="18" charset="0"/>
              </a:rPr>
              <a:t>: Jenkins, GitLab CI, CircleCI, Travis CI</a:t>
            </a:r>
          </a:p>
          <a:p>
            <a:r>
              <a:rPr lang="en-IN" sz="2400" b="1" dirty="0" smtClean="0">
                <a:latin typeface="Times New Roman" panose="02020603050405020304" pitchFamily="18" charset="0"/>
                <a:cs typeface="Times New Roman" panose="02020603050405020304" pitchFamily="18" charset="0"/>
              </a:rPr>
              <a:t>CD tools</a:t>
            </a:r>
            <a:r>
              <a:rPr lang="en-IN" sz="2400" dirty="0" smtClean="0">
                <a:latin typeface="Times New Roman" panose="02020603050405020304" pitchFamily="18" charset="0"/>
                <a:cs typeface="Times New Roman" panose="02020603050405020304" pitchFamily="18" charset="0"/>
              </a:rPr>
              <a:t>: Kubernetes, Docker, Argo CD, Spinnaker</a:t>
            </a:r>
          </a:p>
          <a:p>
            <a:pPr marL="0" indent="0">
              <a:buNone/>
            </a:pPr>
            <a:r>
              <a:rPr lang="en-US" sz="2400" dirty="0" smtClean="0">
                <a:latin typeface="Times New Roman" panose="02020603050405020304" pitchFamily="18" charset="0"/>
                <a:cs typeface="Times New Roman" panose="02020603050405020304" pitchFamily="18" charset="0"/>
              </a:rPr>
              <a:t>Here we use Jenkins to deploy the application with the required installations.</a:t>
            </a:r>
          </a:p>
          <a:p>
            <a:pPr marL="0" indent="0">
              <a:buNone/>
            </a:pPr>
            <a:r>
              <a:rPr lang="en-US" sz="2400" dirty="0" smtClean="0">
                <a:latin typeface="Times New Roman" panose="02020603050405020304" pitchFamily="18" charset="0"/>
                <a:cs typeface="Times New Roman" panose="02020603050405020304" pitchFamily="18" charset="0"/>
              </a:rPr>
              <a:t>Tools that are used to install and deploy the application are:-</a:t>
            </a:r>
          </a:p>
          <a:p>
            <a:r>
              <a:rPr lang="en-US" sz="2400" dirty="0" smtClean="0">
                <a:latin typeface="Times New Roman" panose="02020603050405020304" pitchFamily="18" charset="0"/>
                <a:cs typeface="Times New Roman" panose="02020603050405020304" pitchFamily="18" charset="0"/>
              </a:rPr>
              <a:t>Jenkins</a:t>
            </a:r>
          </a:p>
          <a:p>
            <a:r>
              <a:rPr lang="en-US" sz="2400" dirty="0" smtClean="0">
                <a:latin typeface="Times New Roman" panose="02020603050405020304" pitchFamily="18" charset="0"/>
                <a:cs typeface="Times New Roman" panose="02020603050405020304" pitchFamily="18" charset="0"/>
              </a:rPr>
              <a:t>Java</a:t>
            </a:r>
          </a:p>
          <a:p>
            <a:r>
              <a:rPr lang="en-US" sz="2400" dirty="0" smtClean="0">
                <a:latin typeface="Times New Roman" panose="02020603050405020304" pitchFamily="18" charset="0"/>
                <a:cs typeface="Times New Roman" panose="02020603050405020304" pitchFamily="18" charset="0"/>
              </a:rPr>
              <a:t>Maven</a:t>
            </a:r>
          </a:p>
          <a:p>
            <a:r>
              <a:rPr lang="en-US" sz="2400" dirty="0" err="1" smtClean="0">
                <a:latin typeface="Times New Roman" panose="02020603050405020304" pitchFamily="18" charset="0"/>
                <a:cs typeface="Times New Roman" panose="02020603050405020304" pitchFamily="18" charset="0"/>
              </a:rPr>
              <a:t>Trivy</a:t>
            </a:r>
            <a:endParaRPr lang="en-US"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Docker</a:t>
            </a:r>
          </a:p>
          <a:p>
            <a:r>
              <a:rPr lang="en-US" sz="2400" dirty="0" smtClean="0">
                <a:latin typeface="Times New Roman" panose="02020603050405020304" pitchFamily="18" charset="0"/>
                <a:cs typeface="Times New Roman" panose="02020603050405020304" pitchFamily="18" charset="0"/>
              </a:rPr>
              <a:t>Docker-Compose</a:t>
            </a:r>
          </a:p>
          <a:p>
            <a:r>
              <a:rPr lang="en-US" sz="2400" dirty="0" smtClean="0">
                <a:latin typeface="Times New Roman" panose="02020603050405020304" pitchFamily="18" charset="0"/>
                <a:cs typeface="Times New Roman" panose="02020603050405020304" pitchFamily="18" charset="0"/>
              </a:rPr>
              <a:t>OWASP Dependency</a:t>
            </a: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8312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99621"/>
            <a:ext cx="10515600" cy="5677342"/>
          </a:xfrm>
        </p:spPr>
        <p:txBody>
          <a:bodyPr>
            <a:normAutofit/>
          </a:bodyPr>
          <a:lstStyle/>
          <a:p>
            <a:r>
              <a:rPr lang="en-US" sz="2400" dirty="0" smtClean="0"/>
              <a:t>Create an instance in AWS Console take Ubuntu and instance type is t2-large</a:t>
            </a:r>
          </a:p>
          <a:p>
            <a:endParaRPr lang="en-US" sz="2400" dirty="0"/>
          </a:p>
          <a:p>
            <a:endParaRPr lang="en-US" sz="2400" dirty="0" smtClean="0"/>
          </a:p>
          <a:p>
            <a:endParaRPr lang="en-US" sz="2400" dirty="0"/>
          </a:p>
          <a:p>
            <a:endParaRPr lang="en-US" sz="2400" dirty="0" smtClean="0"/>
          </a:p>
          <a:p>
            <a:endParaRPr lang="en-US" sz="2400" dirty="0"/>
          </a:p>
          <a:p>
            <a:r>
              <a:rPr lang="en-US" sz="2400" dirty="0" smtClean="0"/>
              <a:t> Now Connect the instance to </a:t>
            </a:r>
            <a:r>
              <a:rPr lang="en-US" sz="2400" dirty="0" err="1" smtClean="0"/>
              <a:t>gitbash</a:t>
            </a:r>
            <a:r>
              <a:rPr lang="en-US" sz="2400" dirty="0" smtClean="0"/>
              <a:t> with SSH client link</a:t>
            </a:r>
          </a:p>
          <a:p>
            <a:endParaRPr lang="en-US" sz="2400" dirty="0" smtClean="0"/>
          </a:p>
          <a:p>
            <a:pPr marL="0" indent="0">
              <a:buNone/>
            </a:pPr>
            <a:endParaRPr lang="en-US" sz="2400" dirty="0"/>
          </a:p>
          <a:p>
            <a:endParaRPr lang="en-US" sz="2400" dirty="0" smtClean="0"/>
          </a:p>
          <a:p>
            <a:endParaRPr lang="en-US" sz="2400" dirty="0"/>
          </a:p>
          <a:p>
            <a:endParaRPr lang="en-US" sz="2400" dirty="0" smtClean="0"/>
          </a:p>
          <a:p>
            <a:pPr marL="0" indent="0">
              <a:buNone/>
            </a:pPr>
            <a:endParaRPr lang="en-US" sz="2400" dirty="0" smtClean="0"/>
          </a:p>
          <a:p>
            <a:pPr marL="0" indent="0">
              <a:buNone/>
            </a:pPr>
            <a:endParaRPr lang="en-IN" sz="2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978309"/>
            <a:ext cx="10515600" cy="2198524"/>
          </a:xfrm>
          <a:prstGeom prst="rect">
            <a:avLst/>
          </a:prstGeom>
        </p:spPr>
      </p:pic>
      <p:pic>
        <p:nvPicPr>
          <p:cNvPr id="6" name="Picture 5"/>
          <p:cNvPicPr>
            <a:picLocks noChangeAspect="1"/>
          </p:cNvPicPr>
          <p:nvPr/>
        </p:nvPicPr>
        <p:blipFill>
          <a:blip r:embed="rId3"/>
          <a:stretch>
            <a:fillRect/>
          </a:stretch>
        </p:blipFill>
        <p:spPr>
          <a:xfrm>
            <a:off x="838201" y="3751868"/>
            <a:ext cx="10515600" cy="2771481"/>
          </a:xfrm>
          <a:prstGeom prst="rect">
            <a:avLst/>
          </a:prstGeom>
        </p:spPr>
      </p:pic>
    </p:spTree>
    <p:extLst>
      <p:ext uri="{BB962C8B-B14F-4D97-AF65-F5344CB8AC3E}">
        <p14:creationId xmlns:p14="http://schemas.microsoft.com/office/powerpoint/2010/main" val="3228968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80766"/>
            <a:ext cx="10515600" cy="6146277"/>
          </a:xfrm>
        </p:spPr>
        <p:txBody>
          <a:bodyPr>
            <a:normAutofit/>
          </a:bodyPr>
          <a:lstStyle/>
          <a:p>
            <a:pPr marL="0" indent="0">
              <a:buNone/>
            </a:pPr>
            <a:r>
              <a:rPr lang="en-US" sz="2400" dirty="0" smtClean="0">
                <a:latin typeface="Times New Roman" panose="02020603050405020304" pitchFamily="18" charset="0"/>
                <a:cs typeface="Times New Roman" panose="02020603050405020304" pitchFamily="18" charset="0"/>
              </a:rPr>
              <a:t>Now install the necessary installations in </a:t>
            </a:r>
            <a:r>
              <a:rPr lang="en-US" sz="2400" dirty="0" err="1" smtClean="0">
                <a:latin typeface="Times New Roman" panose="02020603050405020304" pitchFamily="18" charset="0"/>
                <a:cs typeface="Times New Roman" panose="02020603050405020304" pitchFamily="18" charset="0"/>
              </a:rPr>
              <a:t>gitbash</a:t>
            </a:r>
            <a:endParaRPr lang="en-IN"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Firstly we need to install the Jenkins and Java to connect with the Jenkins Dashboard</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a:t>
            </a:r>
            <a:r>
              <a:rPr lang="es-ES" sz="2400" dirty="0" smtClean="0">
                <a:latin typeface="Times New Roman" panose="02020603050405020304" pitchFamily="18" charset="0"/>
                <a:cs typeface="Times New Roman" panose="02020603050405020304" pitchFamily="18" charset="0"/>
              </a:rPr>
              <a:t> sudo </a:t>
            </a:r>
            <a:r>
              <a:rPr lang="es-ES" sz="2400" dirty="0" err="1" smtClean="0">
                <a:latin typeface="Times New Roman" panose="02020603050405020304" pitchFamily="18" charset="0"/>
                <a:cs typeface="Times New Roman" panose="02020603050405020304" pitchFamily="18" charset="0"/>
              </a:rPr>
              <a:t>wget</a:t>
            </a:r>
            <a:r>
              <a:rPr lang="es-ES" sz="2400" dirty="0" smtClean="0">
                <a:latin typeface="Times New Roman" panose="02020603050405020304" pitchFamily="18" charset="0"/>
                <a:cs typeface="Times New Roman" panose="02020603050405020304" pitchFamily="18" charset="0"/>
              </a:rPr>
              <a:t> -O /</a:t>
            </a:r>
            <a:r>
              <a:rPr lang="es-ES" sz="2400" dirty="0" err="1" smtClean="0">
                <a:latin typeface="Times New Roman" panose="02020603050405020304" pitchFamily="18" charset="0"/>
                <a:cs typeface="Times New Roman" panose="02020603050405020304" pitchFamily="18" charset="0"/>
              </a:rPr>
              <a:t>etc</a:t>
            </a:r>
            <a:r>
              <a:rPr lang="es-ES" sz="2400" dirty="0" smtClean="0">
                <a:latin typeface="Times New Roman" panose="02020603050405020304" pitchFamily="18" charset="0"/>
                <a:cs typeface="Times New Roman" panose="02020603050405020304" pitchFamily="18" charset="0"/>
              </a:rPr>
              <a:t>/</a:t>
            </a:r>
            <a:r>
              <a:rPr lang="es-ES" sz="2400" dirty="0" err="1" smtClean="0">
                <a:latin typeface="Times New Roman" panose="02020603050405020304" pitchFamily="18" charset="0"/>
                <a:cs typeface="Times New Roman" panose="02020603050405020304" pitchFamily="18" charset="0"/>
              </a:rPr>
              <a:t>yum.repos.d</a:t>
            </a:r>
            <a:r>
              <a:rPr lang="es-ES" sz="2400" dirty="0" smtClean="0">
                <a:latin typeface="Times New Roman" panose="02020603050405020304" pitchFamily="18" charset="0"/>
                <a:cs typeface="Times New Roman" panose="02020603050405020304" pitchFamily="18" charset="0"/>
              </a:rPr>
              <a:t>/</a:t>
            </a:r>
            <a:r>
              <a:rPr lang="es-ES" sz="2400" dirty="0" err="1" smtClean="0">
                <a:latin typeface="Times New Roman" panose="02020603050405020304" pitchFamily="18" charset="0"/>
                <a:cs typeface="Times New Roman" panose="02020603050405020304" pitchFamily="18" charset="0"/>
              </a:rPr>
              <a:t>jenkins.repo</a:t>
            </a:r>
            <a:r>
              <a:rPr lang="es-ES" sz="2400" dirty="0" smtClean="0">
                <a:latin typeface="Times New Roman" panose="02020603050405020304" pitchFamily="18" charset="0"/>
                <a:cs typeface="Times New Roman" panose="02020603050405020304" pitchFamily="18" charset="0"/>
              </a:rPr>
              <a:t> </a:t>
            </a:r>
            <a:r>
              <a:rPr lang="es-ES" sz="2400" dirty="0" smtClean="0">
                <a:latin typeface="Times New Roman" panose="02020603050405020304" pitchFamily="18" charset="0"/>
                <a:cs typeface="Times New Roman" panose="02020603050405020304" pitchFamily="18" charset="0"/>
                <a:hlinkClick r:id="rId2"/>
              </a:rPr>
              <a:t>https://pkg.jenkins.io/redhat-stable/jenkins.repo</a:t>
            </a:r>
            <a:endParaRPr lang="es-ES"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s-ES" sz="2400" dirty="0">
                <a:latin typeface="Times New Roman" panose="02020603050405020304" pitchFamily="18" charset="0"/>
                <a:cs typeface="Times New Roman" panose="02020603050405020304" pitchFamily="18" charset="0"/>
              </a:rPr>
              <a:t> </a:t>
            </a:r>
            <a:r>
              <a:rPr lang="pt-BR" sz="2400" dirty="0" smtClean="0">
                <a:latin typeface="Times New Roman" panose="02020603050405020304" pitchFamily="18" charset="0"/>
                <a:cs typeface="Times New Roman" panose="02020603050405020304" pitchFamily="18" charset="0"/>
              </a:rPr>
              <a:t>sudo rpm --import </a:t>
            </a:r>
            <a:r>
              <a:rPr lang="pt-BR" sz="2400" dirty="0" smtClean="0">
                <a:latin typeface="Times New Roman" panose="02020603050405020304" pitchFamily="18" charset="0"/>
                <a:cs typeface="Times New Roman" panose="02020603050405020304" pitchFamily="18" charset="0"/>
                <a:hlinkClick r:id="rId3"/>
              </a:rPr>
              <a:t>https://pkg.jenkins.io/redhat-stable/jenkins.io-2023.key</a:t>
            </a:r>
            <a:endParaRPr lang="pt-BR"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pt-BR" sz="2400" dirty="0">
                <a:latin typeface="Times New Roman" panose="02020603050405020304" pitchFamily="18" charset="0"/>
                <a:cs typeface="Times New Roman" panose="02020603050405020304" pitchFamily="18" charset="0"/>
              </a:rPr>
              <a:t> </a:t>
            </a:r>
            <a:r>
              <a:rPr lang="pt-BR" sz="2400" dirty="0" smtClean="0">
                <a:latin typeface="Times New Roman" panose="02020603050405020304" pitchFamily="18" charset="0"/>
                <a:cs typeface="Times New Roman" panose="02020603050405020304" pitchFamily="18" charset="0"/>
              </a:rPr>
              <a:t>yum install fontconfig java-17-openjdk</a:t>
            </a:r>
          </a:p>
          <a:p>
            <a:pPr>
              <a:buFont typeface="Wingdings" panose="05000000000000000000" pitchFamily="2" charset="2"/>
              <a:buChar char="Ø"/>
            </a:pPr>
            <a:r>
              <a:rPr lang="pt-BR" sz="2400" dirty="0">
                <a:latin typeface="Times New Roman" panose="02020603050405020304" pitchFamily="18" charset="0"/>
                <a:cs typeface="Times New Roman" panose="02020603050405020304" pitchFamily="18" charset="0"/>
              </a:rPr>
              <a:t> </a:t>
            </a:r>
            <a:r>
              <a:rPr lang="pt-BR" sz="2400" dirty="0" smtClean="0">
                <a:latin typeface="Times New Roman" panose="02020603050405020304" pitchFamily="18" charset="0"/>
                <a:cs typeface="Times New Roman" panose="02020603050405020304" pitchFamily="18" charset="0"/>
              </a:rPr>
              <a:t>yum install jenkins</a:t>
            </a:r>
          </a:p>
          <a:p>
            <a:pPr marL="0" indent="0">
              <a:buNone/>
            </a:pPr>
            <a:r>
              <a:rPr lang="pt-BR" sz="2400" b="1" dirty="0" smtClean="0">
                <a:latin typeface="Times New Roman" panose="02020603050405020304" pitchFamily="18" charset="0"/>
                <a:cs typeface="Times New Roman" panose="02020603050405020304" pitchFamily="18" charset="0"/>
              </a:rPr>
              <a:t>To install Java:</a:t>
            </a:r>
          </a:p>
          <a:p>
            <a:r>
              <a:rPr lang="en-IN" sz="2400" dirty="0" err="1">
                <a:latin typeface="Times New Roman" panose="02020603050405020304" pitchFamily="18" charset="0"/>
                <a:cs typeface="Times New Roman" panose="02020603050405020304" pitchFamily="18" charset="0"/>
              </a:rPr>
              <a:t>Sudo</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dnf</a:t>
            </a:r>
            <a:r>
              <a:rPr lang="en-IN" sz="2400" dirty="0">
                <a:latin typeface="Times New Roman" panose="02020603050405020304" pitchFamily="18" charset="0"/>
                <a:cs typeface="Times New Roman" panose="02020603050405020304" pitchFamily="18" charset="0"/>
              </a:rPr>
              <a:t> update -y</a:t>
            </a:r>
          </a:p>
          <a:p>
            <a:r>
              <a:rPr lang="en-IN" sz="2400" dirty="0">
                <a:latin typeface="Times New Roman" panose="02020603050405020304" pitchFamily="18" charset="0"/>
                <a:cs typeface="Times New Roman" panose="02020603050405020304" pitchFamily="18" charset="0"/>
              </a:rPr>
              <a:t>Yum list java*</a:t>
            </a:r>
          </a:p>
          <a:p>
            <a:r>
              <a:rPr lang="en-IN" sz="2400" dirty="0" err="1">
                <a:latin typeface="Times New Roman" panose="02020603050405020304" pitchFamily="18" charset="0"/>
                <a:cs typeface="Times New Roman" panose="02020603050405020304" pitchFamily="18" charset="0"/>
              </a:rPr>
              <a:t>Sudo</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dnf</a:t>
            </a:r>
            <a:r>
              <a:rPr lang="en-IN" sz="2400" dirty="0">
                <a:latin typeface="Times New Roman" panose="02020603050405020304" pitchFamily="18" charset="0"/>
                <a:cs typeface="Times New Roman" panose="02020603050405020304" pitchFamily="18" charset="0"/>
              </a:rPr>
              <a:t>  install- y </a:t>
            </a:r>
            <a:r>
              <a:rPr lang="en-IN" sz="2400" dirty="0" smtClean="0">
                <a:latin typeface="Times New Roman" panose="02020603050405020304" pitchFamily="18" charset="0"/>
                <a:cs typeface="Times New Roman" panose="02020603050405020304" pitchFamily="18" charset="0"/>
              </a:rPr>
              <a:t>java-17-amazon-corretto.x86_64</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pt-BR" sz="2400" b="1" dirty="0" smtClean="0">
              <a:latin typeface="Times New Roman" panose="02020603050405020304" pitchFamily="18" charset="0"/>
              <a:cs typeface="Times New Roman" panose="02020603050405020304" pitchFamily="18" charset="0"/>
            </a:endParaRPr>
          </a:p>
          <a:p>
            <a:pPr marL="0" indent="0">
              <a:buNone/>
            </a:pPr>
            <a:endParaRPr lang="pt-BR" sz="2400" dirty="0" smtClean="0">
              <a:latin typeface="Times New Roman" panose="02020603050405020304" pitchFamily="18" charset="0"/>
              <a:cs typeface="Times New Roman" panose="02020603050405020304" pitchFamily="18" charset="0"/>
            </a:endParaRPr>
          </a:p>
          <a:p>
            <a:pPr marL="0" indent="0">
              <a:buNone/>
            </a:pPr>
            <a:endParaRPr lang="en-US" sz="2400" dirty="0" smtClean="0">
              <a:latin typeface="Times New Roman" panose="02020603050405020304" pitchFamily="18" charset="0"/>
              <a:cs typeface="Times New Roman" panose="02020603050405020304" pitchFamily="18" charset="0"/>
            </a:endParaRPr>
          </a:p>
          <a:p>
            <a:pPr marL="0" indent="0">
              <a:buNone/>
            </a:pPr>
            <a:endParaRPr lang="en-US" sz="24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8082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24206"/>
            <a:ext cx="10515600" cy="5752757"/>
          </a:xfrm>
        </p:spPr>
        <p:txBody>
          <a:bodyPr>
            <a:normAutofit lnSpcReduction="10000"/>
          </a:bodyPr>
          <a:lstStyle/>
          <a:p>
            <a:r>
              <a:rPr lang="en-US" sz="2400" dirty="0" smtClean="0">
                <a:latin typeface="Times New Roman" panose="02020603050405020304" pitchFamily="18" charset="0"/>
                <a:cs typeface="Times New Roman" panose="02020603050405020304" pitchFamily="18" charset="0"/>
              </a:rPr>
              <a:t>After installing Jenkins and java we need to restart the Jenkins server to access the Jenkins dashboard</a:t>
            </a:r>
          </a:p>
          <a:p>
            <a:pPr>
              <a:buFont typeface="Wingdings" panose="05000000000000000000" pitchFamily="2" charset="2"/>
              <a:buChar char="Ø"/>
            </a:pPr>
            <a:r>
              <a:rPr lang="en-US" sz="2400" dirty="0" err="1">
                <a:latin typeface="Times New Roman" panose="02020603050405020304" pitchFamily="18" charset="0"/>
                <a:cs typeface="Times New Roman" panose="02020603050405020304" pitchFamily="18" charset="0"/>
              </a:rPr>
              <a:t>s</a:t>
            </a:r>
            <a:r>
              <a:rPr lang="en-US" sz="2400" dirty="0" err="1" smtClean="0">
                <a:latin typeface="Times New Roman" panose="02020603050405020304" pitchFamily="18" charset="0"/>
                <a:cs typeface="Times New Roman" panose="02020603050405020304" pitchFamily="18" charset="0"/>
              </a:rPr>
              <a:t>ystemctl</a:t>
            </a:r>
            <a:r>
              <a:rPr lang="en-US" sz="2400" dirty="0" smtClean="0">
                <a:latin typeface="Times New Roman" panose="02020603050405020304" pitchFamily="18" charset="0"/>
                <a:cs typeface="Times New Roman" panose="02020603050405020304" pitchFamily="18" charset="0"/>
              </a:rPr>
              <a:t> restart </a:t>
            </a:r>
            <a:r>
              <a:rPr lang="en-US" sz="2400" dirty="0" err="1">
                <a:latin typeface="Times New Roman" panose="02020603050405020304" pitchFamily="18" charset="0"/>
                <a:cs typeface="Times New Roman" panose="02020603050405020304" pitchFamily="18" charset="0"/>
              </a:rPr>
              <a:t>j</a:t>
            </a:r>
            <a:r>
              <a:rPr lang="en-US" sz="2400" dirty="0" err="1" smtClean="0">
                <a:latin typeface="Times New Roman" panose="02020603050405020304" pitchFamily="18" charset="0"/>
                <a:cs typeface="Times New Roman" panose="02020603050405020304" pitchFamily="18" charset="0"/>
              </a:rPr>
              <a:t>enkins.service</a:t>
            </a:r>
            <a:endParaRPr lang="en-US"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err="1">
                <a:latin typeface="Times New Roman" panose="02020603050405020304" pitchFamily="18" charset="0"/>
                <a:cs typeface="Times New Roman" panose="02020603050405020304" pitchFamily="18" charset="0"/>
              </a:rPr>
              <a:t>s</a:t>
            </a:r>
            <a:r>
              <a:rPr lang="en-US" sz="2400" dirty="0" err="1" smtClean="0">
                <a:latin typeface="Times New Roman" panose="02020603050405020304" pitchFamily="18" charset="0"/>
                <a:cs typeface="Times New Roman" panose="02020603050405020304" pitchFamily="18" charset="0"/>
              </a:rPr>
              <a:t>ystemctl</a:t>
            </a:r>
            <a:r>
              <a:rPr lang="en-US" sz="2400" dirty="0" smtClean="0">
                <a:latin typeface="Times New Roman" panose="02020603050405020304" pitchFamily="18" charset="0"/>
                <a:cs typeface="Times New Roman" panose="02020603050405020304" pitchFamily="18" charset="0"/>
              </a:rPr>
              <a:t> status </a:t>
            </a:r>
            <a:r>
              <a:rPr lang="en-US" sz="2400" dirty="0" err="1" smtClean="0">
                <a:latin typeface="Times New Roman" panose="02020603050405020304" pitchFamily="18" charset="0"/>
                <a:cs typeface="Times New Roman" panose="02020603050405020304" pitchFamily="18" charset="0"/>
              </a:rPr>
              <a:t>jenkins.service</a:t>
            </a:r>
            <a:endParaRPr lang="en-US" sz="2400" dirty="0" smtClean="0">
              <a:latin typeface="Times New Roman" panose="02020603050405020304" pitchFamily="18" charset="0"/>
              <a:cs typeface="Times New Roman" panose="02020603050405020304" pitchFamily="18" charset="0"/>
            </a:endParaRPr>
          </a:p>
          <a:p>
            <a:pPr marL="0" indent="0">
              <a:buNone/>
            </a:pPr>
            <a:r>
              <a:rPr lang="en-US" sz="2400" dirty="0" smtClean="0">
                <a:latin typeface="Times New Roman" panose="02020603050405020304" pitchFamily="18" charset="0"/>
                <a:cs typeface="Times New Roman" panose="02020603050405020304" pitchFamily="18" charset="0"/>
              </a:rPr>
              <a:t>After restarting the Jenkins copy the public IP address and paste the IP in google with Jenkins port number 8080 to access the Jenkins dashboard</a:t>
            </a:r>
          </a:p>
          <a:p>
            <a:r>
              <a:rPr lang="en-US" sz="2400" dirty="0" smtClean="0">
                <a:latin typeface="Times New Roman" panose="02020603050405020304" pitchFamily="18" charset="0"/>
                <a:cs typeface="Times New Roman" panose="02020603050405020304" pitchFamily="18" charset="0"/>
              </a:rPr>
              <a:t>Add the required details like </a:t>
            </a:r>
          </a:p>
          <a:p>
            <a:pP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Username</a:t>
            </a:r>
          </a:p>
          <a:p>
            <a:pP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Password</a:t>
            </a:r>
          </a:p>
          <a:p>
            <a:pPr>
              <a:buFont typeface="Courier New" panose="02070309020205020404" pitchFamily="49" charset="0"/>
              <a:buChar char="o"/>
            </a:pPr>
            <a:r>
              <a:rPr lang="en-US" sz="2400" dirty="0" smtClean="0">
                <a:latin typeface="Times New Roman" panose="02020603050405020304" pitchFamily="18" charset="0"/>
                <a:cs typeface="Times New Roman" panose="02020603050405020304" pitchFamily="18" charset="0"/>
              </a:rPr>
              <a:t>E-mail</a:t>
            </a:r>
          </a:p>
          <a:p>
            <a:pPr marL="0" indent="0">
              <a:buNone/>
            </a:pPr>
            <a:r>
              <a:rPr lang="en-US" sz="2400" dirty="0" smtClean="0">
                <a:latin typeface="Times New Roman" panose="02020603050405020304" pitchFamily="18" charset="0"/>
                <a:cs typeface="Times New Roman" panose="02020603050405020304" pitchFamily="18" charset="0"/>
              </a:rPr>
              <a:t>And press the continue button to access the dashboard</a:t>
            </a:r>
          </a:p>
          <a:p>
            <a:pPr marL="0" indent="0">
              <a:buNone/>
            </a:pPr>
            <a:r>
              <a:rPr lang="en-US" sz="2400" dirty="0" smtClean="0">
                <a:latin typeface="Times New Roman" panose="02020603050405020304" pitchFamily="18" charset="0"/>
                <a:cs typeface="Times New Roman" panose="02020603050405020304" pitchFamily="18" charset="0"/>
              </a:rPr>
              <a:t>Then Jenkins dashboard will be opened and open the manage Jenkins and install the necessary plug-in in it</a:t>
            </a:r>
          </a:p>
          <a:p>
            <a:endParaRPr lang="en-US" sz="2400" dirty="0" smtClean="0">
              <a:latin typeface="Times New Roman" panose="02020603050405020304" pitchFamily="18" charset="0"/>
              <a:cs typeface="Times New Roman" panose="02020603050405020304" pitchFamily="18" charset="0"/>
            </a:endParaRPr>
          </a:p>
          <a:p>
            <a:pPr marL="0" indent="0">
              <a:buNone/>
            </a:pPr>
            <a:endParaRPr lang="en-US" sz="2400" dirty="0" smtClean="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181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31596"/>
            <a:ext cx="10515600" cy="5656082"/>
          </a:xfrm>
        </p:spPr>
        <p:txBody>
          <a:bodyPr>
            <a:normAutofit lnSpcReduction="10000"/>
          </a:bodyPr>
          <a:lstStyle/>
          <a:p>
            <a:pPr marL="0" indent="0">
              <a:buNone/>
            </a:pPr>
            <a:r>
              <a:rPr lang="en-IN" b="1" dirty="0" err="1" smtClean="0"/>
              <a:t>Trivy</a:t>
            </a:r>
            <a:r>
              <a:rPr lang="en-IN" b="1" dirty="0" smtClean="0"/>
              <a:t> Installations:</a:t>
            </a:r>
          </a:p>
          <a:p>
            <a:pPr marL="0" indent="0">
              <a:buNone/>
            </a:pP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update</a:t>
            </a:r>
          </a:p>
          <a:p>
            <a:pPr marL="0" indent="0">
              <a:buNone/>
            </a:pP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install -y </a:t>
            </a:r>
            <a:r>
              <a:rPr lang="en-IN" sz="2400" dirty="0" err="1" smtClean="0">
                <a:latin typeface="Times New Roman" panose="02020603050405020304" pitchFamily="18" charset="0"/>
                <a:cs typeface="Times New Roman" panose="02020603050405020304" pitchFamily="18" charset="0"/>
              </a:rPr>
              <a:t>wget</a:t>
            </a:r>
            <a:endParaRPr lang="en-IN" sz="2400" dirty="0" smtClean="0">
              <a:latin typeface="Times New Roman" panose="02020603050405020304" pitchFamily="18" charset="0"/>
              <a:cs typeface="Times New Roman" panose="02020603050405020304" pitchFamily="18" charset="0"/>
            </a:endParaRPr>
          </a:p>
          <a:p>
            <a:pPr marL="0" indent="0">
              <a:buNone/>
            </a:pPr>
            <a:r>
              <a:rPr lang="en-IN" sz="2400" dirty="0" err="1" smtClean="0">
                <a:latin typeface="Times New Roman" panose="02020603050405020304" pitchFamily="18" charset="0"/>
                <a:cs typeface="Times New Roman" panose="02020603050405020304" pitchFamily="18" charset="0"/>
              </a:rPr>
              <a:t>wget</a:t>
            </a:r>
            <a:r>
              <a:rPr lang="en-IN" sz="2400" dirty="0" smtClean="0">
                <a:latin typeface="Times New Roman" panose="02020603050405020304" pitchFamily="18" charset="0"/>
                <a:cs typeface="Times New Roman" panose="02020603050405020304" pitchFamily="18" charset="0"/>
              </a:rPr>
              <a:t> https://github.com/aquasecurity/trivy/releases/download/v0.29.2/trivy_0.29.2_Linux-x86_64.deb</a:t>
            </a:r>
          </a:p>
          <a:p>
            <a:pPr marL="0" indent="0">
              <a:buNone/>
            </a:pP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dpkg</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i</a:t>
            </a:r>
            <a:r>
              <a:rPr lang="en-IN" sz="2400" dirty="0" smtClean="0">
                <a:latin typeface="Times New Roman" panose="02020603050405020304" pitchFamily="18" charset="0"/>
                <a:cs typeface="Times New Roman" panose="02020603050405020304" pitchFamily="18" charset="0"/>
              </a:rPr>
              <a:t> trivy_0.29.2_Linux-x86_64.deb</a:t>
            </a: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r>
              <a:rPr lang="en-IN" sz="2400" b="1" dirty="0" smtClean="0">
                <a:latin typeface="Times New Roman" panose="02020603050405020304" pitchFamily="18" charset="0"/>
                <a:cs typeface="Times New Roman" panose="02020603050405020304" pitchFamily="18" charset="0"/>
              </a:rPr>
              <a:t>Docker Installations:-</a:t>
            </a:r>
          </a:p>
          <a:p>
            <a:pPr marL="0" indent="0">
              <a:buNone/>
            </a:pP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update</a:t>
            </a:r>
          </a:p>
          <a:p>
            <a:pPr marL="0" indent="0">
              <a:buNone/>
            </a:pP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install -y apt-transport-https ca-certificates curl software-properties-common</a:t>
            </a:r>
          </a:p>
          <a:p>
            <a:pPr marL="0" indent="0">
              <a:buNone/>
            </a:pPr>
            <a:r>
              <a:rPr lang="en-IN" sz="2400" dirty="0" smtClean="0">
                <a:latin typeface="Times New Roman" panose="02020603050405020304" pitchFamily="18" charset="0"/>
                <a:cs typeface="Times New Roman" panose="02020603050405020304" pitchFamily="18" charset="0"/>
              </a:rPr>
              <a:t>curl -</a:t>
            </a:r>
            <a:r>
              <a:rPr lang="en-IN" sz="2400" dirty="0" err="1" smtClean="0">
                <a:latin typeface="Times New Roman" panose="02020603050405020304" pitchFamily="18" charset="0"/>
                <a:cs typeface="Times New Roman" panose="02020603050405020304" pitchFamily="18" charset="0"/>
              </a:rPr>
              <a:t>fsSL</a:t>
            </a:r>
            <a:r>
              <a:rPr lang="en-IN" sz="2400" dirty="0" smtClean="0">
                <a:latin typeface="Times New Roman" panose="02020603050405020304" pitchFamily="18" charset="0"/>
                <a:cs typeface="Times New Roman" panose="02020603050405020304" pitchFamily="18" charset="0"/>
              </a:rPr>
              <a:t> https://download.docker.com/linux/ubuntu/gpg | </a:t>
            </a:r>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apt-key add -</a:t>
            </a:r>
          </a:p>
          <a:p>
            <a:pPr marL="0" indent="0">
              <a:buNone/>
            </a:pPr>
            <a:endParaRPr lang="en-IN" sz="2400" b="1" dirty="0" smtClean="0">
              <a:latin typeface="Times New Roman" panose="02020603050405020304" pitchFamily="18" charset="0"/>
              <a:cs typeface="Times New Roman" panose="02020603050405020304" pitchFamily="18" charset="0"/>
            </a:endParaRPr>
          </a:p>
          <a:p>
            <a:pPr marL="0" indent="0">
              <a:buNone/>
            </a:pPr>
            <a:endParaRPr lang="en-IN" sz="2400" dirty="0" smtClean="0">
              <a:latin typeface="Times New Roman" panose="02020603050405020304" pitchFamily="18" charset="0"/>
              <a:cs typeface="Times New Roman" panose="02020603050405020304" pitchFamily="18" charset="0"/>
            </a:endParaRPr>
          </a:p>
          <a:p>
            <a:pPr marL="0" indent="0">
              <a:buNone/>
            </a:pPr>
            <a:endParaRPr lang="en-IN" b="1" dirty="0"/>
          </a:p>
        </p:txBody>
      </p:sp>
    </p:spTree>
    <p:extLst>
      <p:ext uri="{BB962C8B-B14F-4D97-AF65-F5344CB8AC3E}">
        <p14:creationId xmlns:p14="http://schemas.microsoft.com/office/powerpoint/2010/main" val="4110068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310326"/>
            <a:ext cx="10515600" cy="4866637"/>
          </a:xfrm>
        </p:spPr>
        <p:txBody>
          <a:bodyPr>
            <a:normAutofit/>
          </a:bodyPr>
          <a:lstStyle/>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add-apt-repository "deb [arch=amd64] https://download.docker.com/linux/ubuntu $(</a:t>
            </a:r>
            <a:r>
              <a:rPr lang="en-IN" sz="2400" dirty="0" err="1" smtClean="0">
                <a:latin typeface="Times New Roman" panose="02020603050405020304" pitchFamily="18" charset="0"/>
                <a:cs typeface="Times New Roman" panose="02020603050405020304" pitchFamily="18" charset="0"/>
              </a:rPr>
              <a:t>lsb_release</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cs</a:t>
            </a:r>
            <a:r>
              <a:rPr lang="en-IN" sz="2400" dirty="0" smtClean="0">
                <a:latin typeface="Times New Roman" panose="02020603050405020304" pitchFamily="18" charset="0"/>
                <a:cs typeface="Times New Roman" panose="02020603050405020304" pitchFamily="18" charset="0"/>
              </a:rPr>
              <a:t>) stable"</a:t>
            </a:r>
          </a:p>
          <a:p>
            <a:endParaRPr lang="en-IN" sz="2400" dirty="0" smtClean="0">
              <a:latin typeface="Times New Roman" panose="02020603050405020304" pitchFamily="18" charset="0"/>
              <a:cs typeface="Times New Roman" panose="02020603050405020304" pitchFamily="18" charset="0"/>
            </a:endParaRPr>
          </a:p>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update</a:t>
            </a:r>
          </a:p>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apt-get install -y </a:t>
            </a:r>
            <a:r>
              <a:rPr lang="en-IN" sz="2400" dirty="0" err="1" smtClean="0">
                <a:latin typeface="Times New Roman" panose="02020603050405020304" pitchFamily="18" charset="0"/>
                <a:cs typeface="Times New Roman" panose="02020603050405020304" pitchFamily="18" charset="0"/>
              </a:rPr>
              <a:t>docker-ce</a:t>
            </a:r>
            <a:endParaRPr lang="en-IN" sz="2400" dirty="0" smtClean="0">
              <a:latin typeface="Times New Roman" panose="02020603050405020304" pitchFamily="18" charset="0"/>
              <a:cs typeface="Times New Roman" panose="02020603050405020304" pitchFamily="18" charset="0"/>
            </a:endParaRPr>
          </a:p>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docker</a:t>
            </a:r>
            <a:r>
              <a:rPr lang="en-IN" sz="2400" dirty="0" smtClean="0">
                <a:latin typeface="Times New Roman" panose="02020603050405020304" pitchFamily="18" charset="0"/>
                <a:cs typeface="Times New Roman" panose="02020603050405020304" pitchFamily="18" charset="0"/>
              </a:rPr>
              <a:t> --version</a:t>
            </a:r>
          </a:p>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systemctl</a:t>
            </a:r>
            <a:r>
              <a:rPr lang="en-IN" sz="2400" dirty="0" smtClean="0">
                <a:latin typeface="Times New Roman" panose="02020603050405020304" pitchFamily="18" charset="0"/>
                <a:cs typeface="Times New Roman" panose="02020603050405020304" pitchFamily="18" charset="0"/>
              </a:rPr>
              <a:t> enable </a:t>
            </a:r>
            <a:r>
              <a:rPr lang="en-IN" sz="2400" dirty="0" err="1" smtClean="0">
                <a:latin typeface="Times New Roman" panose="02020603050405020304" pitchFamily="18" charset="0"/>
                <a:cs typeface="Times New Roman" panose="02020603050405020304" pitchFamily="18" charset="0"/>
              </a:rPr>
              <a:t>docker</a:t>
            </a:r>
            <a:endParaRPr lang="en-IN" sz="2400" dirty="0" smtClean="0">
              <a:latin typeface="Times New Roman" panose="02020603050405020304" pitchFamily="18" charset="0"/>
              <a:cs typeface="Times New Roman" panose="02020603050405020304" pitchFamily="18" charset="0"/>
            </a:endParaRPr>
          </a:p>
          <a:p>
            <a:r>
              <a:rPr lang="en-IN" sz="2400" dirty="0" err="1" smtClean="0">
                <a:latin typeface="Times New Roman" panose="02020603050405020304" pitchFamily="18" charset="0"/>
                <a:cs typeface="Times New Roman" panose="02020603050405020304" pitchFamily="18" charset="0"/>
              </a:rPr>
              <a:t>sudo</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usermod</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aG</a:t>
            </a:r>
            <a:r>
              <a:rPr lang="en-IN" sz="2400" dirty="0" smtClean="0">
                <a:latin typeface="Times New Roman" panose="02020603050405020304" pitchFamily="18" charset="0"/>
                <a:cs typeface="Times New Roman" panose="02020603050405020304" pitchFamily="18" charset="0"/>
              </a:rPr>
              <a:t> </a:t>
            </a:r>
            <a:r>
              <a:rPr lang="en-IN" sz="2400" dirty="0" err="1" smtClean="0">
                <a:latin typeface="Times New Roman" panose="02020603050405020304" pitchFamily="18" charset="0"/>
                <a:cs typeface="Times New Roman" panose="02020603050405020304" pitchFamily="18" charset="0"/>
              </a:rPr>
              <a:t>docker</a:t>
            </a:r>
            <a:r>
              <a:rPr lang="en-IN" sz="2400" dirty="0" smtClean="0">
                <a:latin typeface="Times New Roman" panose="02020603050405020304" pitchFamily="18" charset="0"/>
                <a:cs typeface="Times New Roman" panose="02020603050405020304" pitchFamily="18" charset="0"/>
              </a:rPr>
              <a:t> $USER</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9219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TM02836342[[fn=Ion]]</Template>
  <TotalTime>423</TotalTime>
  <Words>941</Words>
  <Application>Microsoft Office PowerPoint</Application>
  <PresentationFormat>Widescreen</PresentationFormat>
  <Paragraphs>169</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Century Gothic</vt:lpstr>
      <vt:lpstr>Courier New</vt:lpstr>
      <vt:lpstr>Times New Roman</vt:lpstr>
      <vt:lpstr>Wingdings</vt:lpstr>
      <vt:lpstr>Wingdings 3</vt:lpstr>
      <vt:lpstr>Ion</vt:lpstr>
      <vt:lpstr>CI/CD PIPELINE WITH JENKINS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Now save and apply the pipeline and run the build  After build got success the stage view will be looks like below Stage View:</vt:lpstr>
      <vt:lpstr>PowerPoint Presentation</vt:lpstr>
      <vt:lpstr>After the build success now again copy the Public IP of the instance and copy it in the google with the port number 8000 to access the application then application will be opened like below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CI/CD PIPELINE WITH JENKINS</dc:title>
  <dc:creator>Admin</dc:creator>
  <cp:lastModifiedBy>Admin</cp:lastModifiedBy>
  <cp:revision>20</cp:revision>
  <dcterms:created xsi:type="dcterms:W3CDTF">2024-12-11T01:27:50Z</dcterms:created>
  <dcterms:modified xsi:type="dcterms:W3CDTF">2024-12-13T06:22:42Z</dcterms:modified>
</cp:coreProperties>
</file>

<file path=docProps/thumbnail.jpeg>
</file>